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1"/>
  </p:notesMasterIdLst>
  <p:sldIdLst>
    <p:sldId id="256" r:id="rId2"/>
    <p:sldId id="257" r:id="rId3"/>
    <p:sldId id="258" r:id="rId4"/>
    <p:sldId id="267" r:id="rId5"/>
    <p:sldId id="307" r:id="rId6"/>
    <p:sldId id="296" r:id="rId7"/>
    <p:sldId id="260" r:id="rId8"/>
    <p:sldId id="261" r:id="rId9"/>
    <p:sldId id="281" r:id="rId10"/>
    <p:sldId id="282" r:id="rId11"/>
    <p:sldId id="263" r:id="rId12"/>
    <p:sldId id="297" r:id="rId13"/>
    <p:sldId id="264" r:id="rId14"/>
    <p:sldId id="298" r:id="rId15"/>
    <p:sldId id="299" r:id="rId16"/>
    <p:sldId id="276" r:id="rId17"/>
    <p:sldId id="300" r:id="rId18"/>
    <p:sldId id="265" r:id="rId19"/>
    <p:sldId id="278" r:id="rId20"/>
    <p:sldId id="295" r:id="rId21"/>
    <p:sldId id="302" r:id="rId22"/>
    <p:sldId id="303" r:id="rId23"/>
    <p:sldId id="304" r:id="rId24"/>
    <p:sldId id="305" r:id="rId25"/>
    <p:sldId id="306" r:id="rId26"/>
    <p:sldId id="268" r:id="rId27"/>
    <p:sldId id="301" r:id="rId28"/>
    <p:sldId id="269" r:id="rId29"/>
    <p:sldId id="27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5" autoAdjust="0"/>
    <p:restoredTop sz="68098" autoAdjust="0"/>
  </p:normalViewPr>
  <p:slideViewPr>
    <p:cSldViewPr snapToGrid="0">
      <p:cViewPr varScale="1">
        <p:scale>
          <a:sx n="40" d="100"/>
          <a:sy n="40" d="100"/>
        </p:scale>
        <p:origin x="15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Training</cx:pt>
          <cx:pt idx="1">Validation</cx:pt>
          <cx:pt idx="2">Testing</cx:pt>
        </cx:lvl>
      </cx:strDim>
      <cx:numDim type="size">
        <cx:f>Sheet1!$B$2:$B$4</cx:f>
        <cx:lvl ptCount="3" formatCode="0%">
          <cx:pt idx="0">0.65000000000000002</cx:pt>
          <cx:pt idx="1">0.14999999999999999</cx:pt>
          <cx:pt idx="2">0.20000000000000001</cx:pt>
        </cx:lvl>
      </cx:numDim>
    </cx:data>
  </cx:chartData>
  <cx:chart>
    <cx:plotArea>
      <cx:plotAreaRegion>
        <cx:series layoutId="treemap" uniqueId="{1E967862-2098-43C8-BE55-0649E05344D6}">
          <cx:tx>
            <cx:txData>
              <cx:f>Sheet1!$B$1</cx:f>
              <cx:v>Data</cx:v>
            </cx:txData>
          </cx:tx>
          <cx:dataId val="0"/>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Sheet1!$A$2:$A$3</cx:f>
        <cx:lvl ptCount="2">
          <cx:pt idx="0">buzzes</cx:pt>
          <cx:pt idx="1">minibuzzes</cx:pt>
        </cx:lvl>
      </cx:strDim>
      <cx:numDim type="size">
        <cx:f>Sheet1!$B$2:$B$3</cx:f>
        <cx:lvl ptCount="2" formatCode="General">
          <cx:pt idx="0">1550</cx:pt>
          <cx:pt idx="1">423</cx:pt>
        </cx:lvl>
      </cx:numDim>
    </cx:data>
  </cx:chartData>
  <cx:chart>
    <cx:plotArea>
      <cx:plotAreaRegion>
        <cx:series layoutId="treemap" uniqueId="{010C1016-ECC3-45A1-BEDC-05575553CCD1}">
          <cx:tx>
            <cx:txData>
              <cx:f>Sheet1!$B$1</cx:f>
              <cx:v>Events</cx:v>
            </cx:txData>
          </cx:tx>
          <cx:dataId val="0"/>
          <cx:layoutPr/>
        </cx:series>
      </cx:plotAreaRegion>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B145E-7520-4439-9AD9-B75F7CAD8143}"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CFF86-34BA-4AB6-A09F-BF51BF6550F5}" type="slidenum">
              <a:rPr lang="en-US" smtClean="0"/>
              <a:t>‹#›</a:t>
            </a:fld>
            <a:endParaRPr lang="en-US"/>
          </a:p>
        </p:txBody>
      </p:sp>
    </p:spTree>
    <p:extLst>
      <p:ext uri="{BB962C8B-B14F-4D97-AF65-F5344CB8AC3E}">
        <p14:creationId xmlns:p14="http://schemas.microsoft.com/office/powerpoint/2010/main" val="1282675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Virginia Pan, and I have been working on detecting and classifying short-finned pilot whale acoustics using deep learning.</a:t>
            </a:r>
          </a:p>
        </p:txBody>
      </p:sp>
      <p:sp>
        <p:nvSpPr>
          <p:cNvPr id="4" name="Slide Number Placeholder 3"/>
          <p:cNvSpPr>
            <a:spLocks noGrp="1"/>
          </p:cNvSpPr>
          <p:nvPr>
            <p:ph type="sldNum" sz="quarter" idx="5"/>
          </p:nvPr>
        </p:nvSpPr>
        <p:spPr/>
        <p:txBody>
          <a:bodyPr/>
          <a:lstStyle/>
          <a:p>
            <a:fld id="{B12CFF86-34BA-4AB6-A09F-BF51BF6550F5}" type="slidenum">
              <a:rPr lang="en-US" smtClean="0"/>
              <a:t>1</a:t>
            </a:fld>
            <a:endParaRPr lang="en-US"/>
          </a:p>
        </p:txBody>
      </p:sp>
    </p:spTree>
    <p:extLst>
      <p:ext uri="{BB962C8B-B14F-4D97-AF65-F5344CB8AC3E}">
        <p14:creationId xmlns:p14="http://schemas.microsoft.com/office/powerpoint/2010/main" val="68201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 example spectrogram and sound of a </a:t>
            </a:r>
            <a:r>
              <a:rPr lang="en-US" dirty="0" err="1"/>
              <a:t>Minibuzz</a:t>
            </a:r>
            <a:r>
              <a:rPr lang="en-US" dirty="0"/>
              <a:t>.</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10</a:t>
            </a:fld>
            <a:endParaRPr lang="en-US"/>
          </a:p>
        </p:txBody>
      </p:sp>
    </p:spTree>
    <p:extLst>
      <p:ext uri="{BB962C8B-B14F-4D97-AF65-F5344CB8AC3E}">
        <p14:creationId xmlns:p14="http://schemas.microsoft.com/office/powerpoint/2010/main" val="68770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2010 data, there were many more buzzes then </a:t>
            </a:r>
            <a:r>
              <a:rPr lang="en-US" dirty="0" err="1"/>
              <a:t>minibuzzes</a:t>
            </a:r>
            <a:r>
              <a:rPr lang="en-US" dirty="0"/>
              <a:t>. I took an equal amount of each and randomly divided them into training, testing, and validation sets of 65%, 20% and 15% respectively. </a:t>
            </a:r>
          </a:p>
        </p:txBody>
      </p:sp>
      <p:sp>
        <p:nvSpPr>
          <p:cNvPr id="4" name="Slide Number Placeholder 3"/>
          <p:cNvSpPr>
            <a:spLocks noGrp="1"/>
          </p:cNvSpPr>
          <p:nvPr>
            <p:ph type="sldNum" sz="quarter" idx="5"/>
          </p:nvPr>
        </p:nvSpPr>
        <p:spPr/>
        <p:txBody>
          <a:bodyPr/>
          <a:lstStyle/>
          <a:p>
            <a:fld id="{B12CFF86-34BA-4AB6-A09F-BF51BF6550F5}" type="slidenum">
              <a:rPr lang="en-US" smtClean="0"/>
              <a:t>11</a:t>
            </a:fld>
            <a:endParaRPr lang="en-US"/>
          </a:p>
        </p:txBody>
      </p:sp>
    </p:spTree>
    <p:extLst>
      <p:ext uri="{BB962C8B-B14F-4D97-AF65-F5344CB8AC3E}">
        <p14:creationId xmlns:p14="http://schemas.microsoft.com/office/powerpoint/2010/main" val="297646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talk about my deep learning model to classify between buzzes and </a:t>
            </a:r>
            <a:r>
              <a:rPr lang="en-US" dirty="0" err="1"/>
              <a:t>minibuzzes</a:t>
            </a:r>
            <a:r>
              <a:rPr lang="en-US" dirty="0"/>
              <a:t>. </a:t>
            </a:r>
          </a:p>
        </p:txBody>
      </p:sp>
      <p:sp>
        <p:nvSpPr>
          <p:cNvPr id="4" name="Slide Number Placeholder 3"/>
          <p:cNvSpPr>
            <a:spLocks noGrp="1"/>
          </p:cNvSpPr>
          <p:nvPr>
            <p:ph type="sldNum" sz="quarter" idx="5"/>
          </p:nvPr>
        </p:nvSpPr>
        <p:spPr/>
        <p:txBody>
          <a:bodyPr/>
          <a:lstStyle/>
          <a:p>
            <a:fld id="{B12CFF86-34BA-4AB6-A09F-BF51BF6550F5}" type="slidenum">
              <a:rPr lang="en-US" smtClean="0"/>
              <a:t>12</a:t>
            </a:fld>
            <a:endParaRPr lang="en-US"/>
          </a:p>
        </p:txBody>
      </p:sp>
    </p:spTree>
    <p:extLst>
      <p:ext uri="{BB962C8B-B14F-4D97-AF65-F5344CB8AC3E}">
        <p14:creationId xmlns:p14="http://schemas.microsoft.com/office/powerpoint/2010/main" val="308976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input to the network were STFTs with the correct labels. The output was classification of the clip as a buzz or </a:t>
            </a:r>
            <a:r>
              <a:rPr lang="en-US" sz="1200" kern="1200" dirty="0" err="1">
                <a:solidFill>
                  <a:schemeClr val="tx1"/>
                </a:solidFill>
                <a:effectLst/>
                <a:latin typeface="+mn-lt"/>
                <a:ea typeface="+mn-ea"/>
                <a:cs typeface="+mn-cs"/>
              </a:rPr>
              <a:t>minibuzz</a:t>
            </a:r>
            <a:r>
              <a:rPr lang="en-US" sz="1200" kern="1200" dirty="0">
                <a:solidFill>
                  <a:schemeClr val="tx1"/>
                </a:solidFill>
                <a:effectLst/>
                <a:latin typeface="+mn-lt"/>
                <a:ea typeface="+mn-ea"/>
                <a:cs typeface="+mn-cs"/>
              </a:rPr>
              <a:t>. One of the primary challenges of working with this dataset was having different length audio segments. This was resolved by using a global pooling layer right before the fully connected layer as outlined in this article by Hertel et al, which was the basis for the neural network I used. </a:t>
            </a:r>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13</a:t>
            </a:fld>
            <a:endParaRPr lang="en-US"/>
          </a:p>
        </p:txBody>
      </p:sp>
    </p:spTree>
    <p:extLst>
      <p:ext uri="{BB962C8B-B14F-4D97-AF65-F5344CB8AC3E}">
        <p14:creationId xmlns:p14="http://schemas.microsoft.com/office/powerpoint/2010/main" val="4109025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The input STFT was 1025 wide due to the STFT parameters N, window length, and hop length. The STFT was first convolved with 256 filters to identify the presence of unique frequency patterns. Then a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layer was applied before convolution with 256 more filters, with a width of 3 and stride of 2. The resultant array was approximately half as long in the time dimension. Another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layer was applied and this combination of convolution and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layers was repeated for a total of three times. Functionally, this grouped sounds into longer and longer sequences. Next, the global max pooling layer was applied to each column, to check for the presence of a sound sequence in the whole audio clip. Finally, there was a fully connected layer, in which each cell from the max pooled layer “cast a vote” to whether the clip was a buzz or </a:t>
            </a:r>
            <a:r>
              <a:rPr lang="en-US" sz="1200" kern="1200" dirty="0" err="1">
                <a:solidFill>
                  <a:schemeClr val="tx1"/>
                </a:solidFill>
                <a:effectLst/>
                <a:latin typeface="+mn-lt"/>
                <a:ea typeface="+mn-ea"/>
                <a:cs typeface="+mn-cs"/>
              </a:rPr>
              <a:t>minibuzz</a:t>
            </a:r>
            <a:r>
              <a:rPr lang="en-US" sz="1200" kern="1200" dirty="0">
                <a:solidFill>
                  <a:schemeClr val="tx1"/>
                </a:solidFill>
                <a:effectLst/>
                <a:latin typeface="+mn-lt"/>
                <a:ea typeface="+mn-ea"/>
                <a:cs typeface="+mn-cs"/>
              </a:rPr>
              <a:t>. </a:t>
            </a:r>
          </a:p>
          <a:p>
            <a:pPr>
              <a:spcAft>
                <a:spcPts val="600"/>
              </a:spcAft>
            </a:pPr>
            <a:endParaRPr lang="en-US" sz="1600" b="0" dirty="0">
              <a:latin typeface="Calibri" charset="0"/>
              <a:ea typeface="Calibri" charset="0"/>
              <a:cs typeface="Calibri" charset="0"/>
            </a:endParaRPr>
          </a:p>
          <a:p>
            <a:pPr>
              <a:spcAft>
                <a:spcPts val="600"/>
              </a:spcAft>
            </a:pPr>
            <a:r>
              <a:rPr lang="en-US" sz="1600" b="0" dirty="0">
                <a:latin typeface="Calibri" charset="0"/>
                <a:ea typeface="Calibri" charset="0"/>
                <a:cs typeface="Calibri" charset="0"/>
              </a:rPr>
              <a:t>_______________________________________________________________________________________</a:t>
            </a:r>
          </a:p>
          <a:p>
            <a:pPr>
              <a:spcAft>
                <a:spcPts val="600"/>
              </a:spcAft>
            </a:pPr>
            <a:endParaRPr lang="en-US" sz="1600" b="1" dirty="0">
              <a:latin typeface="Calibri" charset="0"/>
              <a:ea typeface="Calibri" charset="0"/>
              <a:cs typeface="Calibri" charset="0"/>
            </a:endParaRPr>
          </a:p>
          <a:p>
            <a:pPr>
              <a:spcAft>
                <a:spcPts val="600"/>
              </a:spcAft>
            </a:pPr>
            <a:endParaRPr lang="en-US" sz="1600" b="1" dirty="0">
              <a:latin typeface="Calibri" charset="0"/>
              <a:ea typeface="Calibri" charset="0"/>
              <a:cs typeface="Calibri" charset="0"/>
            </a:endParaRPr>
          </a:p>
          <a:p>
            <a:pPr>
              <a:spcAft>
                <a:spcPts val="600"/>
              </a:spcAft>
            </a:pPr>
            <a:r>
              <a:rPr lang="en-US" sz="1600" b="1" dirty="0">
                <a:latin typeface="Calibri" charset="0"/>
                <a:ea typeface="Calibri" charset="0"/>
                <a:cs typeface="Calibri" charset="0"/>
              </a:rPr>
              <a:t>Deep Learning Network:</a:t>
            </a:r>
          </a:p>
          <a:p>
            <a:pPr marL="535781" indent="-535781">
              <a:buFont typeface="Arial" panose="020B0604020202020204" pitchFamily="34" charset="0"/>
              <a:buChar char="•"/>
            </a:pPr>
            <a:r>
              <a:rPr lang="en-US" sz="1200" b="1" dirty="0">
                <a:latin typeface="Calibri" charset="0"/>
                <a:ea typeface="Calibri" charset="0"/>
                <a:cs typeface="Calibri" charset="0"/>
              </a:rPr>
              <a:t>Based on Hertel et al.</a:t>
            </a:r>
          </a:p>
          <a:p>
            <a:pPr marL="535781" indent="-535781">
              <a:buFont typeface="Arial" panose="020B0604020202020204" pitchFamily="34" charset="0"/>
              <a:buChar char="•"/>
            </a:pPr>
            <a:r>
              <a:rPr lang="en-US" sz="1200" b="1" dirty="0">
                <a:latin typeface="Calibri" charset="0"/>
                <a:ea typeface="Calibri" charset="0"/>
                <a:cs typeface="Calibri" charset="0"/>
              </a:rPr>
              <a:t>Identify presence of 256 unique sounds</a:t>
            </a:r>
          </a:p>
          <a:p>
            <a:pPr marL="535781" indent="-535781">
              <a:buFont typeface="Arial" panose="020B0604020202020204" pitchFamily="34" charset="0"/>
              <a:buChar char="•"/>
            </a:pPr>
            <a:r>
              <a:rPr lang="en-US" sz="1200" b="1" dirty="0">
                <a:latin typeface="Calibri" charset="0"/>
                <a:ea typeface="Calibri" charset="0"/>
                <a:cs typeface="Calibri" charset="0"/>
              </a:rPr>
              <a:t>Group sounds into sequences</a:t>
            </a:r>
          </a:p>
          <a:p>
            <a:pPr marL="535781" indent="-535781">
              <a:buFont typeface="Arial" panose="020B0604020202020204" pitchFamily="34" charset="0"/>
              <a:buChar char="•"/>
            </a:pPr>
            <a:r>
              <a:rPr lang="en-US" sz="1200" b="1" dirty="0">
                <a:latin typeface="Calibri" charset="0"/>
                <a:ea typeface="Calibri" charset="0"/>
                <a:cs typeface="Calibri" charset="0"/>
              </a:rPr>
              <a:t>Global max pooling layer checks for sound sequence in whole audio clip (handled different length audio segments)</a:t>
            </a:r>
          </a:p>
          <a:p>
            <a:pPr marL="535781" indent="-535781">
              <a:buFont typeface="Arial" panose="020B0604020202020204" pitchFamily="34" charset="0"/>
              <a:buChar char="•"/>
            </a:pPr>
            <a:r>
              <a:rPr lang="en-US" sz="1200" b="1" dirty="0">
                <a:latin typeface="Calibri" charset="0"/>
                <a:ea typeface="Calibri" charset="0"/>
                <a:cs typeface="Calibri" charset="0"/>
              </a:rPr>
              <a:t>Fully connected layer</a:t>
            </a:r>
            <a:endParaRPr lang="en-US" sz="1600" b="1" dirty="0">
              <a:latin typeface="Calibri" charset="0"/>
              <a:ea typeface="Calibri" charset="0"/>
              <a:cs typeface="Calibri" charset="0"/>
            </a:endParaRPr>
          </a:p>
          <a:p>
            <a:endParaRPr lang="en-US" dirty="0"/>
          </a:p>
          <a:p>
            <a:r>
              <a:rPr lang="en-US" dirty="0"/>
              <a:t>CLASSIFYING VARIABLE-LENGTH AUDIO FILES WITH ALL-CONVOLUTIONAL NETWORKS AND MASKED GLOBAL POOLING Lars Hertel1 , </a:t>
            </a:r>
            <a:r>
              <a:rPr lang="en-US" dirty="0" err="1"/>
              <a:t>Huy</a:t>
            </a:r>
            <a:r>
              <a:rPr lang="en-US" dirty="0"/>
              <a:t> Phan1,2, and Alfred Mertins1 1 Institute for Signal Processing, University of </a:t>
            </a:r>
            <a:r>
              <a:rPr lang="en-US" dirty="0" err="1"/>
              <a:t>Luebeck</a:t>
            </a:r>
            <a:r>
              <a:rPr lang="en-US" dirty="0"/>
              <a:t>, Germany 2Graduate School for Computing in Medicine and Life Sciences, University of </a:t>
            </a:r>
            <a:r>
              <a:rPr lang="en-US" dirty="0" err="1"/>
              <a:t>Luebeck</a:t>
            </a:r>
            <a:r>
              <a:rPr lang="en-US" dirty="0"/>
              <a:t>, Germany Email: {</a:t>
            </a:r>
            <a:r>
              <a:rPr lang="en-US" dirty="0" err="1"/>
              <a:t>hertel</a:t>
            </a:r>
            <a:r>
              <a:rPr lang="en-US" dirty="0"/>
              <a:t>, phan, </a:t>
            </a:r>
            <a:r>
              <a:rPr lang="en-US" dirty="0" err="1"/>
              <a:t>mertins</a:t>
            </a:r>
            <a:r>
              <a:rPr lang="en-US" dirty="0"/>
              <a:t>}@isip.uni-luebeck.de</a:t>
            </a:r>
          </a:p>
        </p:txBody>
      </p:sp>
      <p:sp>
        <p:nvSpPr>
          <p:cNvPr id="4" name="Slide Number Placeholder 3"/>
          <p:cNvSpPr>
            <a:spLocks noGrp="1"/>
          </p:cNvSpPr>
          <p:nvPr>
            <p:ph type="sldNum" sz="quarter" idx="5"/>
          </p:nvPr>
        </p:nvSpPr>
        <p:spPr/>
        <p:txBody>
          <a:bodyPr/>
          <a:lstStyle/>
          <a:p>
            <a:fld id="{B12CFF86-34BA-4AB6-A09F-BF51BF6550F5}" type="slidenum">
              <a:rPr lang="en-US" smtClean="0"/>
              <a:t>14</a:t>
            </a:fld>
            <a:endParaRPr lang="en-US"/>
          </a:p>
        </p:txBody>
      </p:sp>
    </p:spTree>
    <p:extLst>
      <p:ext uri="{BB962C8B-B14F-4D97-AF65-F5344CB8AC3E}">
        <p14:creationId xmlns:p14="http://schemas.microsoft.com/office/powerpoint/2010/main" val="22768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model summary describing the layers and number of tunable parameters in each step. </a:t>
            </a:r>
          </a:p>
          <a:p>
            <a:endParaRPr lang="en-US" dirty="0"/>
          </a:p>
          <a:p>
            <a:r>
              <a:rPr lang="en-US" dirty="0"/>
              <a:t>______________________________________________________________________________________</a:t>
            </a:r>
          </a:p>
          <a:p>
            <a:endParaRPr lang="en-US" dirty="0"/>
          </a:p>
          <a:p>
            <a:r>
              <a:rPr lang="en-US" dirty="0"/>
              <a:t>Model summary</a:t>
            </a:r>
          </a:p>
          <a:p>
            <a:r>
              <a:rPr lang="en-US" dirty="0"/>
              <a:t>Zero padded to longest h (number of time steps from longest clip), which was 3559</a:t>
            </a:r>
          </a:p>
          <a:p>
            <a:r>
              <a:rPr lang="en-US" dirty="0"/>
              <a:t>Note that height is decreasing</a:t>
            </a:r>
          </a:p>
          <a:p>
            <a:r>
              <a:rPr lang="en-US" dirty="0"/>
              <a:t>Note total number of parameters that are being tuned </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15</a:t>
            </a:fld>
            <a:endParaRPr lang="en-US"/>
          </a:p>
        </p:txBody>
      </p:sp>
    </p:spTree>
    <p:extLst>
      <p:ext uri="{BB962C8B-B14F-4D97-AF65-F5344CB8AC3E}">
        <p14:creationId xmlns:p14="http://schemas.microsoft.com/office/powerpoint/2010/main" val="446962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develop my network, I used </a:t>
            </a:r>
            <a:r>
              <a:rPr lang="en-US" sz="1200" b="0" dirty="0">
                <a:latin typeface="Calibri" charset="0"/>
                <a:ea typeface="Calibri" charset="0"/>
                <a:cs typeface="Calibri" charset="0"/>
              </a:rPr>
              <a:t>AWS S3 storage, Amazon </a:t>
            </a:r>
            <a:r>
              <a:rPr lang="en-US" sz="1200" b="0" dirty="0" err="1">
                <a:latin typeface="Calibri" charset="0"/>
                <a:ea typeface="Calibri" charset="0"/>
                <a:cs typeface="Calibri" charset="0"/>
              </a:rPr>
              <a:t>Sagemaker’s</a:t>
            </a:r>
            <a:r>
              <a:rPr lang="en-US" sz="1200" b="0" dirty="0">
                <a:latin typeface="Calibri" charset="0"/>
                <a:ea typeface="Calibri" charset="0"/>
                <a:cs typeface="Calibri" charset="0"/>
              </a:rPr>
              <a:t> </a:t>
            </a:r>
            <a:r>
              <a:rPr lang="en-US" sz="1200" b="0" dirty="0" err="1">
                <a:latin typeface="Calibri" charset="0"/>
                <a:ea typeface="Calibri" charset="0"/>
                <a:cs typeface="Calibri" charset="0"/>
              </a:rPr>
              <a:t>Jupyter</a:t>
            </a:r>
            <a:r>
              <a:rPr lang="en-US" sz="1200" b="0" dirty="0">
                <a:latin typeface="Calibri" charset="0"/>
                <a:ea typeface="Calibri" charset="0"/>
                <a:cs typeface="Calibri" charset="0"/>
              </a:rPr>
              <a:t> Notebook’s, and used </a:t>
            </a:r>
            <a:r>
              <a:rPr lang="en-US" sz="1200" b="0" dirty="0" err="1">
                <a:latin typeface="Calibri" charset="0"/>
                <a:ea typeface="Calibri" charset="0"/>
                <a:cs typeface="Calibri" charset="0"/>
              </a:rPr>
              <a:t>Keras</a:t>
            </a:r>
            <a:r>
              <a:rPr lang="en-US" sz="1200" b="0" dirty="0">
                <a:latin typeface="Calibri" charset="0"/>
                <a:ea typeface="Calibri" charset="0"/>
                <a:cs typeface="Calibri" charset="0"/>
              </a:rPr>
              <a:t> backed by </a:t>
            </a:r>
            <a:r>
              <a:rPr lang="en-US" sz="1200" b="0" dirty="0" err="1">
                <a:latin typeface="Calibri" charset="0"/>
                <a:ea typeface="Calibri" charset="0"/>
                <a:cs typeface="Calibri" charset="0"/>
              </a:rPr>
              <a:t>Tensorflow</a:t>
            </a:r>
            <a:r>
              <a:rPr lang="en-US" sz="1200" b="0" dirty="0">
                <a:latin typeface="Calibri" charset="0"/>
                <a:ea typeface="Calibri" charset="0"/>
                <a:cs typeface="Calibri" charset="0"/>
              </a:rPr>
              <a:t>.</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16</a:t>
            </a:fld>
            <a:endParaRPr lang="en-US"/>
          </a:p>
        </p:txBody>
      </p:sp>
    </p:spTree>
    <p:extLst>
      <p:ext uri="{BB962C8B-B14F-4D97-AF65-F5344CB8AC3E}">
        <p14:creationId xmlns:p14="http://schemas.microsoft.com/office/powerpoint/2010/main" val="2151003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results, </a:t>
            </a:r>
          </a:p>
        </p:txBody>
      </p:sp>
      <p:sp>
        <p:nvSpPr>
          <p:cNvPr id="4" name="Slide Number Placeholder 3"/>
          <p:cNvSpPr>
            <a:spLocks noGrp="1"/>
          </p:cNvSpPr>
          <p:nvPr>
            <p:ph type="sldNum" sz="quarter" idx="5"/>
          </p:nvPr>
        </p:nvSpPr>
        <p:spPr/>
        <p:txBody>
          <a:bodyPr/>
          <a:lstStyle/>
          <a:p>
            <a:fld id="{B12CFF86-34BA-4AB6-A09F-BF51BF6550F5}" type="slidenum">
              <a:rPr lang="en-US" smtClean="0"/>
              <a:t>17</a:t>
            </a:fld>
            <a:endParaRPr lang="en-US"/>
          </a:p>
        </p:txBody>
      </p:sp>
    </p:spTree>
    <p:extLst>
      <p:ext uri="{BB962C8B-B14F-4D97-AF65-F5344CB8AC3E}">
        <p14:creationId xmlns:p14="http://schemas.microsoft.com/office/powerpoint/2010/main" val="939397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trained and tested on 2010 data, the classifier was 97.69% accurate. </a:t>
            </a:r>
          </a:p>
          <a:p>
            <a:endParaRPr lang="en-US" dirty="0"/>
          </a:p>
          <a:p>
            <a:r>
              <a:rPr lang="en-US" dirty="0"/>
              <a:t>____________________________________________________________________________</a:t>
            </a:r>
          </a:p>
          <a:p>
            <a:endParaRPr lang="en-US" dirty="0"/>
          </a:p>
          <a:p>
            <a:r>
              <a:rPr lang="en-US" dirty="0"/>
              <a:t>Model2_eval&amp;predict.ipynb: </a:t>
            </a:r>
          </a:p>
          <a:p>
            <a:r>
              <a:rPr lang="en-US" dirty="0"/>
              <a:t>    Runs model with .</a:t>
            </a:r>
            <a:r>
              <a:rPr lang="en-US" dirty="0" err="1"/>
              <a:t>fit_generator</a:t>
            </a:r>
            <a:r>
              <a:rPr lang="en-US" dirty="0"/>
              <a:t>, .</a:t>
            </a:r>
            <a:r>
              <a:rPr lang="en-US" dirty="0" err="1"/>
              <a:t>evaluate_generator</a:t>
            </a:r>
            <a:r>
              <a:rPr lang="en-US" dirty="0"/>
              <a:t>, and .predict [NOTE: NOT .</a:t>
            </a:r>
            <a:r>
              <a:rPr lang="en-US" dirty="0" err="1"/>
              <a:t>predict_generator</a:t>
            </a:r>
            <a:r>
              <a:rPr lang="en-US" dirty="0"/>
              <a:t>]</a:t>
            </a:r>
          </a:p>
          <a:p>
            <a:r>
              <a:rPr lang="en-US" dirty="0"/>
              <a:t>    Currently running successfully with 546 training data, 130 validation data, and 170 testing data (ran evaluate and predict on these) </a:t>
            </a:r>
          </a:p>
          <a:p>
            <a:r>
              <a:rPr lang="en-US" dirty="0"/>
              <a:t>    97.6% accuracy on testing data! </a:t>
            </a:r>
          </a:p>
          <a:p>
            <a:r>
              <a:rPr lang="en-US" dirty="0"/>
              <a:t>    NOTE: clean methods for </a:t>
            </a:r>
            <a:r>
              <a:rPr lang="en-US" dirty="0" err="1"/>
              <a:t>find_max</a:t>
            </a:r>
            <a:r>
              <a:rPr lang="en-US" dirty="0"/>
              <a:t>, </a:t>
            </a:r>
            <a:r>
              <a:rPr lang="en-US" dirty="0" err="1"/>
              <a:t>get_labels_and_samples</a:t>
            </a:r>
            <a:r>
              <a:rPr lang="en-US" dirty="0"/>
              <a:t>, and </a:t>
            </a:r>
            <a:r>
              <a:rPr lang="en-US" dirty="0" err="1"/>
              <a:t>data_generator</a:t>
            </a:r>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18</a:t>
            </a:fld>
            <a:endParaRPr lang="en-US"/>
          </a:p>
        </p:txBody>
      </p:sp>
    </p:spTree>
    <p:extLst>
      <p:ext uri="{BB962C8B-B14F-4D97-AF65-F5344CB8AC3E}">
        <p14:creationId xmlns:p14="http://schemas.microsoft.com/office/powerpoint/2010/main" val="3176489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when I tried it on data from other years, the classifier was 90% accurate for 2008 data and 53% accurate for 2011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______________________________________________________________________________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2008: 227 </a:t>
            </a:r>
            <a:r>
              <a:rPr lang="en-US" dirty="0" err="1"/>
              <a:t>minibuzz</a:t>
            </a:r>
            <a:r>
              <a:rPr lang="en-US" dirty="0"/>
              <a:t> and buzz events (Note: threw out 3 that were too 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2011: 575 </a:t>
            </a:r>
            <a:r>
              <a:rPr lang="en-US" dirty="0" err="1"/>
              <a:t>minibuzz</a:t>
            </a:r>
            <a:r>
              <a:rPr lang="en-US" dirty="0"/>
              <a:t> and buzz events (Note: threw out 4 that were too long)</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19</a:t>
            </a:fld>
            <a:endParaRPr lang="en-US"/>
          </a:p>
        </p:txBody>
      </p:sp>
    </p:spTree>
    <p:extLst>
      <p:ext uri="{BB962C8B-B14F-4D97-AF65-F5344CB8AC3E}">
        <p14:creationId xmlns:p14="http://schemas.microsoft.com/office/powerpoint/2010/main" val="26601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1200" kern="1200" dirty="0">
                <a:solidFill>
                  <a:schemeClr val="tx1"/>
                </a:solidFill>
                <a:effectLst/>
                <a:latin typeface="+mn-lt"/>
                <a:ea typeface="+mn-ea"/>
                <a:cs typeface="+mn-cs"/>
              </a:rPr>
              <a:t>Short-finned pilot whales are deep diving cetaceans that use sound for navigation, hunting, and communication. </a:t>
            </a:r>
            <a:r>
              <a:rPr lang="en-US" sz="1200" i="0" kern="1200" dirty="0">
                <a:solidFill>
                  <a:schemeClr val="tx1"/>
                </a:solidFill>
                <a:effectLst/>
                <a:latin typeface="+mn-lt"/>
                <a:ea typeface="+mn-ea"/>
                <a:cs typeface="+mn-cs"/>
              </a:rPr>
              <a:t>They are</a:t>
            </a:r>
            <a:r>
              <a:rPr lang="en-US" sz="1200" kern="1200" dirty="0">
                <a:solidFill>
                  <a:schemeClr val="tx1"/>
                </a:solidFill>
                <a:effectLst/>
                <a:latin typeface="+mn-lt"/>
                <a:ea typeface="+mn-ea"/>
                <a:cs typeface="+mn-cs"/>
              </a:rPr>
              <a:t> globally distributed around the world’s tropical and temperate oceans. They use echolocation to hunt for fish and squid at depths exceeding 1,000 feet.</a:t>
            </a:r>
          </a:p>
          <a:p>
            <a:pPr>
              <a:buFont typeface="Arial" panose="020B0604020202020204" pitchFamily="34" charset="0"/>
              <a:buNone/>
            </a:pPr>
            <a:endParaRPr lang="en-US" sz="1200" kern="1200" dirty="0">
              <a:solidFill>
                <a:schemeClr val="tx1"/>
              </a:solidFill>
              <a:effectLst/>
              <a:latin typeface="+mn-lt"/>
              <a:ea typeface="+mn-ea"/>
              <a:cs typeface="+mn-cs"/>
            </a:endParaRPr>
          </a:p>
          <a:p>
            <a:pPr>
              <a:buFont typeface="Arial" panose="020B0604020202020204" pitchFamily="34" charset="0"/>
              <a:buNone/>
            </a:pPr>
            <a:r>
              <a:rPr lang="en-US" dirty="0"/>
              <a:t>________________________________________________________________________________________________________________</a:t>
            </a:r>
          </a:p>
          <a:p>
            <a:pPr>
              <a:buFont typeface="Arial" panose="020B0604020202020204" pitchFamily="34" charset="0"/>
              <a:buNone/>
            </a:pPr>
            <a:endParaRPr lang="en-US" dirty="0"/>
          </a:p>
          <a:p>
            <a:pPr>
              <a:buFont typeface="Arial" panose="020B0604020202020204" pitchFamily="34" charset="0"/>
              <a:buChar char="•"/>
            </a:pPr>
            <a:r>
              <a:rPr lang="en-US" dirty="0"/>
              <a:t> </a:t>
            </a:r>
            <a:r>
              <a:rPr lang="en-US" i="1" dirty="0" err="1"/>
              <a:t>Globicephala</a:t>
            </a:r>
            <a:r>
              <a:rPr lang="en-US" i="1" dirty="0"/>
              <a:t> </a:t>
            </a:r>
            <a:r>
              <a:rPr lang="en-US" i="1" dirty="0" err="1"/>
              <a:t>macrorhynchus</a:t>
            </a:r>
            <a:endParaRPr lang="en-US" i="1" dirty="0"/>
          </a:p>
          <a:p>
            <a:pPr>
              <a:buFont typeface="Arial" panose="020B0604020202020204" pitchFamily="34" charset="0"/>
              <a:buChar char="•"/>
            </a:pPr>
            <a:r>
              <a:rPr lang="en-US" dirty="0"/>
              <a:t>Distribution: global tropical and temperate oceans</a:t>
            </a:r>
          </a:p>
          <a:p>
            <a:pPr>
              <a:buFont typeface="Arial" panose="020B0604020202020204" pitchFamily="34" charset="0"/>
              <a:buChar char="•"/>
            </a:pPr>
            <a:r>
              <a:rPr lang="en-US" dirty="0"/>
              <a:t>Live long, slow to reproduce</a:t>
            </a:r>
          </a:p>
          <a:p>
            <a:pPr>
              <a:buFont typeface="Arial" panose="020B0604020202020204" pitchFamily="34" charset="0"/>
              <a:buChar char="•"/>
            </a:pPr>
            <a:r>
              <a:rPr lang="en-US" b="1" dirty="0"/>
              <a:t>Highly social:</a:t>
            </a:r>
            <a:r>
              <a:rPr lang="en-US" dirty="0"/>
              <a:t> live in stable family groups (15-30 individuals)</a:t>
            </a:r>
          </a:p>
          <a:p>
            <a:pPr>
              <a:buFont typeface="Arial" panose="020B0604020202020204" pitchFamily="34" charset="0"/>
              <a:buChar char="•"/>
            </a:pPr>
            <a:r>
              <a:rPr lang="en-US" b="1" dirty="0"/>
              <a:t> Diet: Squid and fish </a:t>
            </a:r>
          </a:p>
          <a:p>
            <a:pPr>
              <a:buFont typeface="Arial" panose="020B0604020202020204" pitchFamily="34" charset="0"/>
              <a:buChar char="•"/>
            </a:pPr>
            <a:r>
              <a:rPr lang="en-US" b="1" dirty="0"/>
              <a:t>Hunt in moderately deep water of 1,000 feet or more</a:t>
            </a:r>
          </a:p>
          <a:p>
            <a:pPr>
              <a:buFont typeface="Arial" panose="020B0604020202020204" pitchFamily="34" charset="0"/>
              <a:buChar char="•"/>
            </a:pPr>
            <a:r>
              <a:rPr lang="en-US" b="1" dirty="0"/>
              <a:t>Use sound for navigation, hunting and communication</a:t>
            </a:r>
          </a:p>
          <a:p>
            <a:pPr>
              <a:buFont typeface="Arial" panose="020B0604020202020204" pitchFamily="34" charset="0"/>
              <a:buChar char="•"/>
            </a:pPr>
            <a:r>
              <a:rPr lang="en-US" b="1" dirty="0"/>
              <a:t>Often involved in mass standings</a:t>
            </a:r>
            <a:r>
              <a:rPr lang="en-US" dirty="0"/>
              <a:t>- unclear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“Cheetahs of the deep sea” </a:t>
            </a:r>
            <a:r>
              <a:rPr lang="en-US" dirty="0"/>
              <a:t>due to deep, high speed dives to chase and capture large squid</a:t>
            </a:r>
          </a:p>
          <a:p>
            <a:r>
              <a:rPr lang="en-US" dirty="0"/>
              <a:t>https://www.fisheries.noaa.gov/species/short-finned-pilot-whale </a:t>
            </a:r>
          </a:p>
        </p:txBody>
      </p:sp>
      <p:sp>
        <p:nvSpPr>
          <p:cNvPr id="4" name="Slide Number Placeholder 3"/>
          <p:cNvSpPr>
            <a:spLocks noGrp="1"/>
          </p:cNvSpPr>
          <p:nvPr>
            <p:ph type="sldNum" sz="quarter" idx="5"/>
          </p:nvPr>
        </p:nvSpPr>
        <p:spPr/>
        <p:txBody>
          <a:bodyPr/>
          <a:lstStyle/>
          <a:p>
            <a:fld id="{B12CFF86-34BA-4AB6-A09F-BF51BF6550F5}" type="slidenum">
              <a:rPr lang="en-US" smtClean="0"/>
              <a:t>2</a:t>
            </a:fld>
            <a:endParaRPr lang="en-US"/>
          </a:p>
        </p:txBody>
      </p:sp>
    </p:spTree>
    <p:extLst>
      <p:ext uri="{BB962C8B-B14F-4D97-AF65-F5344CB8AC3E}">
        <p14:creationId xmlns:p14="http://schemas.microsoft.com/office/powerpoint/2010/main" val="2126204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Unsatisfied with these poor results, I retrained and tested the model on an equal distribution of buzzes and </a:t>
            </a:r>
            <a:r>
              <a:rPr lang="en-US" sz="1200" kern="1200" dirty="0" err="1">
                <a:solidFill>
                  <a:schemeClr val="tx1"/>
                </a:solidFill>
                <a:effectLst/>
                <a:latin typeface="+mn-lt"/>
                <a:ea typeface="+mn-ea"/>
                <a:cs typeface="+mn-cs"/>
              </a:rPr>
              <a:t>minibuzzes</a:t>
            </a:r>
            <a:r>
              <a:rPr lang="en-US" sz="1200" kern="1200" dirty="0">
                <a:solidFill>
                  <a:schemeClr val="tx1"/>
                </a:solidFill>
                <a:effectLst/>
                <a:latin typeface="+mn-lt"/>
                <a:ea typeface="+mn-ea"/>
                <a:cs typeface="+mn-cs"/>
              </a:rPr>
              <a:t> from all three years, which resulted in a 97.633% accuracy. </a:t>
            </a:r>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20</a:t>
            </a:fld>
            <a:endParaRPr lang="en-US"/>
          </a:p>
        </p:txBody>
      </p:sp>
    </p:spTree>
    <p:extLst>
      <p:ext uri="{BB962C8B-B14F-4D97-AF65-F5344CB8AC3E}">
        <p14:creationId xmlns:p14="http://schemas.microsoft.com/office/powerpoint/2010/main" val="99383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talk about my attempt for event detection in the time domain.</a:t>
            </a:r>
          </a:p>
        </p:txBody>
      </p:sp>
      <p:sp>
        <p:nvSpPr>
          <p:cNvPr id="4" name="Slide Number Placeholder 3"/>
          <p:cNvSpPr>
            <a:spLocks noGrp="1"/>
          </p:cNvSpPr>
          <p:nvPr>
            <p:ph type="sldNum" sz="quarter" idx="5"/>
          </p:nvPr>
        </p:nvSpPr>
        <p:spPr/>
        <p:txBody>
          <a:bodyPr/>
          <a:lstStyle/>
          <a:p>
            <a:fld id="{B12CFF86-34BA-4AB6-A09F-BF51BF6550F5}" type="slidenum">
              <a:rPr lang="en-US" smtClean="0"/>
              <a:t>21</a:t>
            </a:fld>
            <a:endParaRPr lang="en-US"/>
          </a:p>
        </p:txBody>
      </p:sp>
    </p:spTree>
    <p:extLst>
      <p:ext uri="{BB962C8B-B14F-4D97-AF65-F5344CB8AC3E}">
        <p14:creationId xmlns:p14="http://schemas.microsoft.com/office/powerpoint/2010/main" val="292798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the auditok peak detection library, with tunable parameters such as: </a:t>
            </a:r>
            <a:r>
              <a:rPr lang="en-US" sz="1200" kern="1200" dirty="0">
                <a:solidFill>
                  <a:schemeClr val="tx1"/>
                </a:solidFill>
                <a:effectLst/>
                <a:latin typeface="+mn-lt"/>
                <a:ea typeface="+mn-ea"/>
                <a:cs typeface="+mn-cs"/>
              </a:rPr>
              <a:t>minimum signal length, maximum signal length, and maximum length of silence period, and energy threshold defined by this equation. I kept the first three parameters constant and experimented with the energy threshold value. One important thing to note about the auditok library, is that detected events are strictly non-overlapping, which is not necessarily true of DTAG audio events. I tested the detector with a </a:t>
            </a:r>
            <a:r>
              <a:rPr lang="en-US" sz="1200" dirty="0">
                <a:latin typeface="Calibri" panose="020F0502020204030204" pitchFamily="34" charset="0"/>
                <a:cs typeface="Calibri" panose="020F0502020204030204" pitchFamily="34" charset="0"/>
              </a:rPr>
              <a:t>shorter (35 minute) DTAG audio segment with an abundance of sound events, that was shorter than most other audio files. </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22</a:t>
            </a:fld>
            <a:endParaRPr lang="en-US"/>
          </a:p>
        </p:txBody>
      </p:sp>
    </p:spTree>
    <p:extLst>
      <p:ext uri="{BB962C8B-B14F-4D97-AF65-F5344CB8AC3E}">
        <p14:creationId xmlns:p14="http://schemas.microsoft.com/office/powerpoint/2010/main" val="128824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plot showing the auditok detected regions (green), true audit events (blue), and overlap of the two (pink)</a:t>
            </a:r>
          </a:p>
        </p:txBody>
      </p:sp>
      <p:sp>
        <p:nvSpPr>
          <p:cNvPr id="4" name="Slide Number Placeholder 3"/>
          <p:cNvSpPr>
            <a:spLocks noGrp="1"/>
          </p:cNvSpPr>
          <p:nvPr>
            <p:ph type="sldNum" sz="quarter" idx="5"/>
          </p:nvPr>
        </p:nvSpPr>
        <p:spPr/>
        <p:txBody>
          <a:bodyPr/>
          <a:lstStyle/>
          <a:p>
            <a:fld id="{B12CFF86-34BA-4AB6-A09F-BF51BF6550F5}" type="slidenum">
              <a:rPr lang="en-US" smtClean="0"/>
              <a:t>23</a:t>
            </a:fld>
            <a:endParaRPr lang="en-US"/>
          </a:p>
        </p:txBody>
      </p:sp>
    </p:spTree>
    <p:extLst>
      <p:ext uri="{BB962C8B-B14F-4D97-AF65-F5344CB8AC3E}">
        <p14:creationId xmlns:p14="http://schemas.microsoft.com/office/powerpoint/2010/main" val="4193064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380" b="0" dirty="0">
                <a:latin typeface="Calibri" panose="020F0502020204030204" pitchFamily="34" charset="0"/>
                <a:cs typeface="Calibri" panose="020F0502020204030204" pitchFamily="34" charset="0"/>
              </a:rPr>
              <a:t>Detection performance was evaluated based on precision, recall, and accuracy. As we lowered the energy threshold value, recall increased, which is good because we want to maximize recall in order to not miss any real events. </a:t>
            </a:r>
            <a:r>
              <a:rPr lang="en-US" sz="1200" kern="1200" dirty="0">
                <a:solidFill>
                  <a:schemeClr val="tx1"/>
                </a:solidFill>
                <a:effectLst/>
                <a:latin typeface="+mn-lt"/>
                <a:ea typeface="+mn-ea"/>
                <a:cs typeface="+mn-cs"/>
              </a:rPr>
              <a:t>The fact that precision does not change much with lower energy threshold shows that more actual audit sounds were detected by decreasing energy threshold. However, lower accuracy values mean that we are getting more false events as well, which will make the classification network harder to train.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___________________________________________________________________________</a:t>
            </a:r>
            <a:endParaRPr lang="en-US" sz="338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380" b="1" dirty="0">
                <a:latin typeface="Calibri" panose="020F0502020204030204" pitchFamily="34" charset="0"/>
                <a:cs typeface="Calibri" panose="020F0502020204030204" pitchFamily="34" charset="0"/>
              </a:rPr>
              <a:t>Lower energy threshold:</a:t>
            </a:r>
          </a:p>
          <a:p>
            <a:pPr marL="914400" lvl="1" indent="-457200">
              <a:buFont typeface="Arial" panose="020B0604020202020204" pitchFamily="34" charset="0"/>
              <a:buChar char="•"/>
            </a:pPr>
            <a:r>
              <a:rPr lang="en-US" sz="3380" b="1" dirty="0">
                <a:latin typeface="Calibri" panose="020F0502020204030204" pitchFamily="34" charset="0"/>
                <a:cs typeface="Calibri" panose="020F0502020204030204" pitchFamily="34" charset="0"/>
              </a:rPr>
              <a:t>Captured more audit events</a:t>
            </a:r>
          </a:p>
          <a:p>
            <a:pPr marL="914400" lvl="1" indent="-457200">
              <a:buFont typeface="Arial" panose="020B0604020202020204" pitchFamily="34" charset="0"/>
              <a:buChar char="•"/>
            </a:pPr>
            <a:r>
              <a:rPr lang="en-US" sz="3380" b="1" dirty="0">
                <a:latin typeface="Calibri" panose="020F0502020204030204" pitchFamily="34" charset="0"/>
                <a:cs typeface="Calibri" panose="020F0502020204030204" pitchFamily="34" charset="0"/>
              </a:rPr>
              <a:t>Increased recall</a:t>
            </a:r>
          </a:p>
          <a:p>
            <a:pPr marL="914400" lvl="1" indent="-457200">
              <a:buFont typeface="Arial" panose="020B0604020202020204" pitchFamily="34" charset="0"/>
              <a:buChar char="•"/>
            </a:pPr>
            <a:r>
              <a:rPr lang="en-US" sz="3380" b="1" dirty="0">
                <a:latin typeface="Calibri" panose="020F0502020204030204" pitchFamily="34" charset="0"/>
                <a:cs typeface="Calibri" panose="020F0502020204030204" pitchFamily="34" charset="0"/>
              </a:rPr>
              <a:t>Similar precision</a:t>
            </a:r>
          </a:p>
          <a:p>
            <a:pPr marL="914400" lvl="1" indent="-457200">
              <a:buFont typeface="Arial" panose="020B0604020202020204" pitchFamily="34" charset="0"/>
              <a:buChar char="•"/>
            </a:pPr>
            <a:r>
              <a:rPr lang="en-US" sz="3380" b="1" dirty="0">
                <a:latin typeface="Calibri" panose="020F0502020204030204" pitchFamily="34" charset="0"/>
                <a:cs typeface="Calibri" panose="020F0502020204030204" pitchFamily="34" charset="0"/>
              </a:rPr>
              <a:t>Lowered accuracy </a:t>
            </a:r>
            <a:endParaRPr lang="en-US" b="1" dirty="0"/>
          </a:p>
        </p:txBody>
      </p:sp>
      <p:sp>
        <p:nvSpPr>
          <p:cNvPr id="4" name="Slide Number Placeholder 3"/>
          <p:cNvSpPr>
            <a:spLocks noGrp="1"/>
          </p:cNvSpPr>
          <p:nvPr>
            <p:ph type="sldNum" sz="quarter" idx="5"/>
          </p:nvPr>
        </p:nvSpPr>
        <p:spPr/>
        <p:txBody>
          <a:bodyPr/>
          <a:lstStyle/>
          <a:p>
            <a:fld id="{B12CFF86-34BA-4AB6-A09F-BF51BF6550F5}" type="slidenum">
              <a:rPr lang="en-US" smtClean="0"/>
              <a:t>24</a:t>
            </a:fld>
            <a:endParaRPr lang="en-US"/>
          </a:p>
        </p:txBody>
      </p:sp>
    </p:spTree>
    <p:extLst>
      <p:ext uri="{BB962C8B-B14F-4D97-AF65-F5344CB8AC3E}">
        <p14:creationId xmlns:p14="http://schemas.microsoft.com/office/powerpoint/2010/main" val="24867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detector was successful in ignoring the silent periods and achieved a recall of 72% for low energy threshold values. It demonstrates a clear relationship to the parameters, suggesting further parameter tuning has the potential to improve performance further.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 detector fundamentally acted as a peak-detector while many of the audit events do not occur at peak sound levels. In addition, the detector breaks up continuous sound that should be processed together as a single event and does not allow for overlapping events, which are present in the audit file and real life.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many shortcomings, this detection method will not be further pursued in favor of deep learning methods with simultaneous detection and classification.</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25</a:t>
            </a:fld>
            <a:endParaRPr lang="en-US"/>
          </a:p>
        </p:txBody>
      </p:sp>
    </p:spTree>
    <p:extLst>
      <p:ext uri="{BB962C8B-B14F-4D97-AF65-F5344CB8AC3E}">
        <p14:creationId xmlns:p14="http://schemas.microsoft.com/office/powerpoint/2010/main" val="3724449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26</a:t>
            </a:fld>
            <a:endParaRPr lang="en-US"/>
          </a:p>
        </p:txBody>
      </p:sp>
    </p:spTree>
    <p:extLst>
      <p:ext uri="{BB962C8B-B14F-4D97-AF65-F5344CB8AC3E}">
        <p14:creationId xmlns:p14="http://schemas.microsoft.com/office/powerpoint/2010/main" val="236873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references.</a:t>
            </a:r>
          </a:p>
        </p:txBody>
      </p:sp>
      <p:sp>
        <p:nvSpPr>
          <p:cNvPr id="4" name="Slide Number Placeholder 3"/>
          <p:cNvSpPr>
            <a:spLocks noGrp="1"/>
          </p:cNvSpPr>
          <p:nvPr>
            <p:ph type="sldNum" sz="quarter" idx="5"/>
          </p:nvPr>
        </p:nvSpPr>
        <p:spPr/>
        <p:txBody>
          <a:bodyPr/>
          <a:lstStyle/>
          <a:p>
            <a:fld id="{B12CFF86-34BA-4AB6-A09F-BF51BF6550F5}" type="slidenum">
              <a:rPr lang="en-US" smtClean="0"/>
              <a:t>27</a:t>
            </a:fld>
            <a:endParaRPr lang="en-US"/>
          </a:p>
        </p:txBody>
      </p:sp>
    </p:spTree>
    <p:extLst>
      <p:ext uri="{BB962C8B-B14F-4D97-AF65-F5344CB8AC3E}">
        <p14:creationId xmlns:p14="http://schemas.microsoft.com/office/powerpoint/2010/main" val="144278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Thank you to </a:t>
            </a:r>
            <a:r>
              <a:rPr lang="en-US" sz="1200" dirty="0"/>
              <a:t>Dr. Doug </a:t>
            </a:r>
            <a:r>
              <a:rPr lang="en-US" sz="1200" dirty="0" err="1"/>
              <a:t>Nowacek</a:t>
            </a:r>
            <a:r>
              <a:rPr lang="en-US" sz="1200" dirty="0"/>
              <a:t>, Dr. Nicola Quick, Dr. Meagan Dunphy-Daly, and the Rachel Carson Scholars Program for support and guidance.</a:t>
            </a:r>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28</a:t>
            </a:fld>
            <a:endParaRPr lang="en-US"/>
          </a:p>
        </p:txBody>
      </p:sp>
    </p:spTree>
    <p:extLst>
      <p:ext uri="{BB962C8B-B14F-4D97-AF65-F5344CB8AC3E}">
        <p14:creationId xmlns:p14="http://schemas.microsoft.com/office/powerpoint/2010/main" val="1594793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I’d be happy to answer any questions. </a:t>
            </a:r>
          </a:p>
        </p:txBody>
      </p:sp>
      <p:sp>
        <p:nvSpPr>
          <p:cNvPr id="4" name="Slide Number Placeholder 3"/>
          <p:cNvSpPr>
            <a:spLocks noGrp="1"/>
          </p:cNvSpPr>
          <p:nvPr>
            <p:ph type="sldNum" sz="quarter" idx="5"/>
          </p:nvPr>
        </p:nvSpPr>
        <p:spPr/>
        <p:txBody>
          <a:bodyPr/>
          <a:lstStyle/>
          <a:p>
            <a:fld id="{B12CFF86-34BA-4AB6-A09F-BF51BF6550F5}" type="slidenum">
              <a:rPr lang="en-US" smtClean="0"/>
              <a:t>29</a:t>
            </a:fld>
            <a:endParaRPr lang="en-US"/>
          </a:p>
        </p:txBody>
      </p:sp>
    </p:spTree>
    <p:extLst>
      <p:ext uri="{BB962C8B-B14F-4D97-AF65-F5344CB8AC3E}">
        <p14:creationId xmlns:p14="http://schemas.microsoft.com/office/powerpoint/2010/main" val="109972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Scientists use Digital Acoustic Recording Tags (DTAG) to collect depth, movement, and audio data that provide insight on short-finned pilot whale’s behavior. The tag attaches to the animal via suction cups and is released using a burn wire. Researchers from the Duke Marine Lab travel offshore Cape Hatteras, NC and tag short finned pilot whales each summer. In this study, I looked at 25 tagged individuals from 2008, 2010, and 2011. </a:t>
            </a:r>
          </a:p>
          <a:p>
            <a:pPr marL="160734" indent="-160734">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________________________________________________________________________________________________________________</a:t>
            </a:r>
          </a:p>
          <a:p>
            <a:pPr marL="0" indent="0">
              <a:buFont typeface="Arial" panose="020B0604020202020204" pitchFamily="34" charset="0"/>
              <a:buNone/>
            </a:pPr>
            <a:endParaRPr lang="en-US" sz="1200" b="1" dirty="0">
              <a:latin typeface="Calibri" panose="020F0502020204030204" pitchFamily="34" charset="0"/>
              <a:cs typeface="Calibri" panose="020F0502020204030204" pitchFamily="34" charset="0"/>
            </a:endParaRPr>
          </a:p>
          <a:p>
            <a:pPr marL="160734" indent="-160734">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pPr marL="160734" indent="-160734">
              <a:buFont typeface="Arial" panose="020B0604020202020204" pitchFamily="34" charset="0"/>
              <a:buChar char="•"/>
            </a:pPr>
            <a:r>
              <a:rPr lang="en-US" sz="1200" b="1" dirty="0">
                <a:latin typeface="Calibri" panose="020F0502020204030204" pitchFamily="34" charset="0"/>
                <a:cs typeface="Calibri" panose="020F0502020204030204" pitchFamily="34" charset="0"/>
              </a:rPr>
              <a:t>Records audio, pitch, roll, heading, and depth</a:t>
            </a:r>
          </a:p>
          <a:p>
            <a:pPr marL="160734" indent="-160734">
              <a:buFont typeface="Arial" panose="020B0604020202020204" pitchFamily="34" charset="0"/>
              <a:buChar char="•"/>
            </a:pPr>
            <a:r>
              <a:rPr lang="en-US" sz="1200" b="1" dirty="0">
                <a:latin typeface="Calibri" panose="020F0502020204030204" pitchFamily="34" charset="0"/>
                <a:cs typeface="Calibri" panose="020F0502020204030204" pitchFamily="34" charset="0"/>
              </a:rPr>
              <a:t>Can study social interactions, foraging, diving and ecology</a:t>
            </a:r>
          </a:p>
          <a:p>
            <a:pPr marL="160734" indent="-160734">
              <a:buFont typeface="Arial" panose="020B0604020202020204" pitchFamily="34" charset="0"/>
              <a:buChar char="•"/>
            </a:pPr>
            <a:r>
              <a:rPr lang="en-US" sz="1200" b="1" dirty="0" err="1">
                <a:latin typeface="Calibri" panose="020F0502020204030204" pitchFamily="34" charset="0"/>
                <a:cs typeface="Calibri" panose="020F0502020204030204" pitchFamily="34" charset="0"/>
              </a:rPr>
              <a:t>Nowacek</a:t>
            </a:r>
            <a:r>
              <a:rPr lang="en-US" sz="1200" b="1" dirty="0">
                <a:latin typeface="Calibri" panose="020F0502020204030204" pitchFamily="34" charset="0"/>
                <a:cs typeface="Calibri" panose="020F0502020204030204" pitchFamily="34" charset="0"/>
              </a:rPr>
              <a:t> Lab annually tags short-finned pilot whales off Cape Hatteras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Sound and movement recording tags designed for use on marine animals</a:t>
            </a:r>
          </a:p>
          <a:p>
            <a:pPr marL="171450" indent="-171450">
              <a:buFont typeface="Arial" panose="020B0604020202020204" pitchFamily="34" charset="0"/>
              <a:buChar char="•"/>
            </a:pPr>
            <a:r>
              <a:rPr lang="en-US" dirty="0"/>
              <a:t>Resistant to pressure in deep waters</a:t>
            </a:r>
          </a:p>
          <a:p>
            <a:pPr marL="171450" indent="-171450">
              <a:buFont typeface="Arial" panose="020B0604020202020204" pitchFamily="34" charset="0"/>
              <a:buChar char="•"/>
            </a:pPr>
            <a:r>
              <a:rPr lang="en-US" dirty="0"/>
              <a:t>Can study social interactions, foraging, diving and ecology</a:t>
            </a:r>
          </a:p>
          <a:p>
            <a:pPr marL="171450" indent="-171450">
              <a:buFont typeface="Arial" panose="020B0604020202020204" pitchFamily="34" charset="0"/>
              <a:buChar char="•"/>
            </a:pPr>
            <a:r>
              <a:rPr lang="en-US" dirty="0" err="1"/>
              <a:t>Nowacek</a:t>
            </a:r>
            <a:r>
              <a:rPr lang="en-US" dirty="0"/>
              <a:t> Lab tags short finned pilot whales off the cost of Cape Hatteras every summer</a:t>
            </a:r>
          </a:p>
          <a:p>
            <a:pPr marL="171450" indent="-171450">
              <a:buFont typeface="Arial" panose="020B0604020202020204" pitchFamily="34" charset="0"/>
              <a:buChar char="•"/>
            </a:pPr>
            <a:r>
              <a:rPr lang="en-US" dirty="0"/>
              <a:t>Using data from 2010, 2011, 2008</a:t>
            </a:r>
          </a:p>
        </p:txBody>
      </p:sp>
      <p:sp>
        <p:nvSpPr>
          <p:cNvPr id="4" name="Slide Number Placeholder 3"/>
          <p:cNvSpPr>
            <a:spLocks noGrp="1"/>
          </p:cNvSpPr>
          <p:nvPr>
            <p:ph type="sldNum" sz="quarter" idx="5"/>
          </p:nvPr>
        </p:nvSpPr>
        <p:spPr/>
        <p:txBody>
          <a:bodyPr/>
          <a:lstStyle/>
          <a:p>
            <a:fld id="{B12CFF86-34BA-4AB6-A09F-BF51BF6550F5}" type="slidenum">
              <a:rPr lang="en-US" smtClean="0"/>
              <a:t>3</a:t>
            </a:fld>
            <a:endParaRPr lang="en-US"/>
          </a:p>
        </p:txBody>
      </p:sp>
    </p:spTree>
    <p:extLst>
      <p:ext uri="{BB962C8B-B14F-4D97-AF65-F5344CB8AC3E}">
        <p14:creationId xmlns:p14="http://schemas.microsoft.com/office/powerpoint/2010/main" val="41952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Typically, someone listens to recorded DTAG audio and annotates the start time, duration and type of acoustic event they hear. </a:t>
            </a:r>
          </a:p>
          <a:p>
            <a:r>
              <a:rPr lang="en-US" sz="1200" kern="1200" dirty="0">
                <a:solidFill>
                  <a:schemeClr val="tx1"/>
                </a:solidFill>
                <a:effectLst/>
                <a:latin typeface="+mn-lt"/>
                <a:ea typeface="+mn-ea"/>
                <a:cs typeface="+mn-cs"/>
              </a:rPr>
              <a:t>However, manual review of DTAG audio recordings can be time consuming and requires a trained ear. </a:t>
            </a:r>
          </a:p>
          <a:p>
            <a:r>
              <a:rPr lang="en-US" sz="1200" kern="1200" dirty="0">
                <a:solidFill>
                  <a:schemeClr val="tx1"/>
                </a:solidFill>
                <a:effectLst/>
                <a:latin typeface="+mn-lt"/>
                <a:ea typeface="+mn-ea"/>
                <a:cs typeface="+mn-cs"/>
              </a:rPr>
              <a:t>Thus, the goal of this project is to automate the processing of DTAG audio by developing a detection and classification scheme.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________________________________________________________________________________________________________________</a:t>
            </a:r>
          </a:p>
          <a:p>
            <a:endParaRPr lang="en-US" sz="1200" dirty="0"/>
          </a:p>
          <a:p>
            <a:endParaRPr lang="en-US" sz="1200" dirty="0"/>
          </a:p>
          <a:p>
            <a:r>
              <a:rPr lang="en-US" sz="1200" dirty="0"/>
              <a:t>Background: </a:t>
            </a:r>
          </a:p>
          <a:p>
            <a:r>
              <a:rPr lang="en-US" sz="1200" dirty="0"/>
              <a:t>Many types of sounds in tag recordings, such as whale buzzes, </a:t>
            </a:r>
            <a:r>
              <a:rPr lang="en-US" sz="1200" dirty="0" err="1"/>
              <a:t>minibuzzes</a:t>
            </a:r>
            <a:r>
              <a:rPr lang="en-US" sz="1200" dirty="0"/>
              <a:t>, calls, and clicks</a:t>
            </a:r>
          </a:p>
          <a:p>
            <a:r>
              <a:rPr lang="en-US" sz="1200" dirty="0"/>
              <a:t>Q: Proposes of each kind of acoustic event? </a:t>
            </a:r>
          </a:p>
          <a:p>
            <a:r>
              <a:rPr lang="en-US" sz="1200" dirty="0"/>
              <a:t>Started off model by focusing on differentiating between buzzes and </a:t>
            </a:r>
            <a:r>
              <a:rPr lang="en-US" sz="1200" dirty="0" err="1"/>
              <a:t>minibuzzes</a:t>
            </a:r>
            <a:endParaRPr lang="en-US" sz="1200" dirty="0"/>
          </a:p>
          <a:p>
            <a:r>
              <a:rPr lang="en-US" sz="1200" dirty="0"/>
              <a:t>Didn’t include calls because they are more complicated and varied</a:t>
            </a:r>
          </a:p>
          <a:p>
            <a:r>
              <a:rPr lang="en-US" sz="1200" dirty="0"/>
              <a:t>Didn’t include clicks because they happen over longer time periods and are intermittent between buzzes and </a:t>
            </a:r>
            <a:r>
              <a:rPr lang="en-US" sz="1200" dirty="0" err="1"/>
              <a:t>minibuzzes</a:t>
            </a:r>
            <a:endParaRPr lang="en-US" sz="1200" dirty="0"/>
          </a:p>
          <a:p>
            <a:endParaRPr lang="en-US" sz="1200" dirty="0"/>
          </a:p>
          <a:p>
            <a:r>
              <a:rPr lang="en-US" sz="1200" dirty="0"/>
              <a:t>Larger goal: to make a tool that can be used to find and classify events in DTAG recordings rather than manually having to listen and record timestamps of events by hand (high labor and time costs)</a:t>
            </a:r>
          </a:p>
          <a:p>
            <a:endParaRPr lang="en-US" sz="1200" dirty="0"/>
          </a:p>
          <a:p>
            <a:r>
              <a:rPr lang="en-US" dirty="0"/>
              <a:t>Notes about data: </a:t>
            </a:r>
          </a:p>
          <a:p>
            <a:r>
              <a:rPr lang="en-US" dirty="0"/>
              <a:t>Started with 2010 data</a:t>
            </a:r>
          </a:p>
          <a:p>
            <a:r>
              <a:rPr lang="en-US" dirty="0"/>
              <a:t>11 individuals tagged</a:t>
            </a:r>
          </a:p>
          <a:p>
            <a:r>
              <a:rPr lang="en-US" dirty="0"/>
              <a:t>Time ranging from 24 minutes to 17 hours and 27 minutes </a:t>
            </a:r>
          </a:p>
          <a:p>
            <a:r>
              <a:rPr lang="en-US" dirty="0"/>
              <a:t>56 hours 57 minutes of audio (about 57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in 2008, 11 in 2010 and 9 in 2011). </a:t>
            </a:r>
          </a:p>
          <a:p>
            <a:endParaRPr lang="en-US" sz="1200" dirty="0"/>
          </a:p>
        </p:txBody>
      </p:sp>
      <p:sp>
        <p:nvSpPr>
          <p:cNvPr id="4" name="Slide Number Placeholder 3"/>
          <p:cNvSpPr>
            <a:spLocks noGrp="1"/>
          </p:cNvSpPr>
          <p:nvPr>
            <p:ph type="sldNum" sz="quarter" idx="5"/>
          </p:nvPr>
        </p:nvSpPr>
        <p:spPr/>
        <p:txBody>
          <a:bodyPr/>
          <a:lstStyle/>
          <a:p>
            <a:fld id="{B12CFF86-34BA-4AB6-A09F-BF51BF6550F5}" type="slidenum">
              <a:rPr lang="en-US" smtClean="0"/>
              <a:t>4</a:t>
            </a:fld>
            <a:endParaRPr lang="en-US"/>
          </a:p>
        </p:txBody>
      </p:sp>
    </p:spTree>
    <p:extLst>
      <p:ext uri="{BB962C8B-B14F-4D97-AF65-F5344CB8AC3E}">
        <p14:creationId xmlns:p14="http://schemas.microsoft.com/office/powerpoint/2010/main" val="106241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literature review, I looked at two main groups of articles. The first group was classical techniques for detection and classification of marine mammal passive acoustic monitoring (PAM) audio, including more detailed contour, fundamental frequency, and harmonic analysis. The second group of articles used deep learning based approaches for different animal sounds, including elephants, lab mice, and monkeys. </a:t>
            </a:r>
            <a:r>
              <a:rPr lang="en-US" sz="1200" dirty="0"/>
              <a:t>Although results from learning based approaches were successful, I chose to separate classification and detection for modularity and ability to experimentally validate each step separately.</a:t>
            </a:r>
            <a:endParaRPr lang="en-US" dirty="0"/>
          </a:p>
          <a:p>
            <a:endParaRPr lang="en-US" dirty="0"/>
          </a:p>
        </p:txBody>
      </p:sp>
      <p:sp>
        <p:nvSpPr>
          <p:cNvPr id="4" name="Slide Number Placeholder 3"/>
          <p:cNvSpPr>
            <a:spLocks noGrp="1"/>
          </p:cNvSpPr>
          <p:nvPr>
            <p:ph type="sldNum" sz="quarter" idx="5"/>
          </p:nvPr>
        </p:nvSpPr>
        <p:spPr/>
        <p:txBody>
          <a:bodyPr/>
          <a:lstStyle/>
          <a:p>
            <a:fld id="{B12CFF86-34BA-4AB6-A09F-BF51BF6550F5}" type="slidenum">
              <a:rPr lang="en-US" smtClean="0"/>
              <a:t>5</a:t>
            </a:fld>
            <a:endParaRPr lang="en-US"/>
          </a:p>
        </p:txBody>
      </p:sp>
    </p:spTree>
    <p:extLst>
      <p:ext uri="{BB962C8B-B14F-4D97-AF65-F5344CB8AC3E}">
        <p14:creationId xmlns:p14="http://schemas.microsoft.com/office/powerpoint/2010/main" val="143632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experimenting with classification and detection, I had to pre-process the audio.</a:t>
            </a:r>
          </a:p>
        </p:txBody>
      </p:sp>
      <p:sp>
        <p:nvSpPr>
          <p:cNvPr id="4" name="Slide Number Placeholder 3"/>
          <p:cNvSpPr>
            <a:spLocks noGrp="1"/>
          </p:cNvSpPr>
          <p:nvPr>
            <p:ph type="sldNum" sz="quarter" idx="5"/>
          </p:nvPr>
        </p:nvSpPr>
        <p:spPr/>
        <p:txBody>
          <a:bodyPr/>
          <a:lstStyle/>
          <a:p>
            <a:fld id="{B12CFF86-34BA-4AB6-A09F-BF51BF6550F5}" type="slidenum">
              <a:rPr lang="en-US" smtClean="0"/>
              <a:t>6</a:t>
            </a:fld>
            <a:endParaRPr lang="en-US"/>
          </a:p>
        </p:txBody>
      </p:sp>
    </p:spTree>
    <p:extLst>
      <p:ext uri="{BB962C8B-B14F-4D97-AF65-F5344CB8AC3E}">
        <p14:creationId xmlns:p14="http://schemas.microsoft.com/office/powerpoint/2010/main" val="390926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 used human generated audit and log files to extract buzz and </a:t>
            </a:r>
            <a:r>
              <a:rPr lang="en-US" sz="1200" kern="1200" dirty="0" err="1">
                <a:solidFill>
                  <a:schemeClr val="tx1"/>
                </a:solidFill>
                <a:effectLst/>
                <a:latin typeface="+mn-lt"/>
                <a:ea typeface="+mn-ea"/>
                <a:cs typeface="+mn-cs"/>
              </a:rPr>
              <a:t>minibuzz</a:t>
            </a:r>
            <a:r>
              <a:rPr lang="en-US" sz="1200" kern="1200" dirty="0">
                <a:solidFill>
                  <a:schemeClr val="tx1"/>
                </a:solidFill>
                <a:effectLst/>
                <a:latin typeface="+mn-lt"/>
                <a:ea typeface="+mn-ea"/>
                <a:cs typeface="+mn-cs"/>
              </a:rPr>
              <a:t> audio clips from DTAG recordings. I choose to focus on buzz and </a:t>
            </a:r>
            <a:r>
              <a:rPr lang="en-US" sz="1200" kern="1200" dirty="0" err="1">
                <a:solidFill>
                  <a:schemeClr val="tx1"/>
                </a:solidFill>
                <a:effectLst/>
                <a:latin typeface="+mn-lt"/>
                <a:ea typeface="+mn-ea"/>
                <a:cs typeface="+mn-cs"/>
              </a:rPr>
              <a:t>minibuzz</a:t>
            </a:r>
            <a:r>
              <a:rPr lang="en-US" sz="1200" kern="1200" dirty="0">
                <a:solidFill>
                  <a:schemeClr val="tx1"/>
                </a:solidFill>
                <a:effectLst/>
                <a:latin typeface="+mn-lt"/>
                <a:ea typeface="+mn-ea"/>
                <a:cs typeface="+mn-cs"/>
              </a:rPr>
              <a:t> sounds because they are contained, consistent, and are of biological interest, because they are used during the final stages of feeding.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________________________________________________________________________________________________________________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Short-finned pilot whales make many different types of noises, including buzzes, </a:t>
            </a:r>
            <a:r>
              <a:rPr lang="en-US" sz="1200" kern="1200" dirty="0" err="1">
                <a:solidFill>
                  <a:schemeClr val="tx1"/>
                </a:solidFill>
                <a:effectLst/>
                <a:latin typeface="+mn-lt"/>
                <a:ea typeface="+mn-ea"/>
                <a:cs typeface="+mn-cs"/>
              </a:rPr>
              <a:t>minibuzzes</a:t>
            </a:r>
            <a:r>
              <a:rPr lang="en-US" sz="1200" kern="1200" dirty="0">
                <a:solidFill>
                  <a:schemeClr val="tx1"/>
                </a:solidFill>
                <a:effectLst/>
                <a:latin typeface="+mn-lt"/>
                <a:ea typeface="+mn-ea"/>
                <a:cs typeface="+mn-cs"/>
              </a:rPr>
              <a:t>, calls and clicks. Clicks are produced during echolocation to navigate and search for prey. Buzzes and </a:t>
            </a:r>
            <a:r>
              <a:rPr lang="en-US" sz="1200" kern="1200" dirty="0" err="1">
                <a:solidFill>
                  <a:schemeClr val="tx1"/>
                </a:solidFill>
                <a:effectLst/>
                <a:latin typeface="+mn-lt"/>
                <a:ea typeface="+mn-ea"/>
                <a:cs typeface="+mn-cs"/>
              </a:rPr>
              <a:t>minibuzzes</a:t>
            </a:r>
            <a:r>
              <a:rPr lang="en-US" sz="1200" kern="1200" dirty="0">
                <a:solidFill>
                  <a:schemeClr val="tx1"/>
                </a:solidFill>
                <a:effectLst/>
                <a:latin typeface="+mn-lt"/>
                <a:ea typeface="+mn-ea"/>
                <a:cs typeface="+mn-cs"/>
              </a:rPr>
              <a:t> are used towards the end of prey capture to hone in on their target. Calls are used in social interactions and are very variable. </a:t>
            </a:r>
          </a:p>
          <a:p>
            <a:pPr marL="0" indent="0">
              <a:buFont typeface="Arial" panose="020B0604020202020204" pitchFamily="34" charset="0"/>
              <a:buNone/>
            </a:pPr>
            <a:endParaRPr lang="en-US" sz="1200" b="1" dirty="0">
              <a:latin typeface="Calibri" charset="0"/>
              <a:ea typeface="Calibri" charset="0"/>
              <a:cs typeface="Calibri" charset="0"/>
            </a:endParaRPr>
          </a:p>
          <a:p>
            <a:pPr marL="857250" indent="-857250">
              <a:buFont typeface="Arial" panose="020B0604020202020204" pitchFamily="34" charset="0"/>
              <a:buChar char="•"/>
            </a:pPr>
            <a:r>
              <a:rPr lang="en-US" sz="1200" b="1" dirty="0">
                <a:latin typeface="Calibri" charset="0"/>
                <a:ea typeface="Calibri" charset="0"/>
                <a:cs typeface="Calibri" charset="0"/>
              </a:rPr>
              <a:t>Focused on buzz and </a:t>
            </a:r>
            <a:r>
              <a:rPr lang="en-US" sz="1200" b="1" dirty="0" err="1">
                <a:latin typeface="Calibri" charset="0"/>
                <a:ea typeface="Calibri" charset="0"/>
                <a:cs typeface="Calibri" charset="0"/>
              </a:rPr>
              <a:t>minibuzz</a:t>
            </a:r>
            <a:r>
              <a:rPr lang="en-US" sz="1200" b="1" dirty="0">
                <a:latin typeface="Calibri" charset="0"/>
                <a:ea typeface="Calibri" charset="0"/>
                <a:cs typeface="Calibri" charset="0"/>
              </a:rPr>
              <a:t> vocalizations</a:t>
            </a:r>
          </a:p>
          <a:p>
            <a:pPr marL="857250" indent="-857250">
              <a:buFont typeface="Arial" panose="020B0604020202020204" pitchFamily="34" charset="0"/>
              <a:buChar char="•"/>
            </a:pPr>
            <a:r>
              <a:rPr lang="en-US" sz="1200" b="1" dirty="0">
                <a:latin typeface="Calibri" charset="0"/>
                <a:ea typeface="Calibri" charset="0"/>
                <a:cs typeface="Calibri" charset="0"/>
              </a:rPr>
              <a:t>Data from 2008, 2010, and 2011 (25 individuals total)</a:t>
            </a:r>
          </a:p>
          <a:p>
            <a:pPr marL="857250" indent="-857250">
              <a:buFont typeface="Arial" panose="020B0604020202020204" pitchFamily="34" charset="0"/>
              <a:buChar char="•"/>
            </a:pPr>
            <a:r>
              <a:rPr lang="en-US" sz="1200" b="1" dirty="0">
                <a:solidFill>
                  <a:srgbClr val="FF0000"/>
                </a:solidFill>
                <a:latin typeface="Calibri" charset="0"/>
                <a:ea typeface="Calibri" charset="0"/>
                <a:cs typeface="Calibri" charset="0"/>
              </a:rPr>
              <a:t>Log file</a:t>
            </a:r>
            <a:r>
              <a:rPr lang="en-US" sz="1200" b="1" dirty="0">
                <a:latin typeface="Calibri" charset="0"/>
                <a:ea typeface="Calibri" charset="0"/>
                <a:cs typeface="Calibri" charset="0"/>
              </a:rPr>
              <a:t>:</a:t>
            </a:r>
            <a:r>
              <a:rPr lang="en-US" sz="1200" b="1" dirty="0">
                <a:solidFill>
                  <a:srgbClr val="FF0000"/>
                </a:solidFill>
                <a:latin typeface="Calibri" charset="0"/>
                <a:ea typeface="Calibri" charset="0"/>
                <a:cs typeface="Calibri" charset="0"/>
              </a:rPr>
              <a:t> </a:t>
            </a:r>
            <a:r>
              <a:rPr lang="en-US" sz="1200" b="1" dirty="0">
                <a:latin typeface="Calibri" charset="0"/>
                <a:ea typeface="Calibri" charset="0"/>
                <a:cs typeface="Calibri" charset="0"/>
              </a:rPr>
              <a:t>chronological list of audio segments for an individual </a:t>
            </a:r>
          </a:p>
          <a:p>
            <a:pPr marL="857250" indent="-857250">
              <a:buFont typeface="Arial" panose="020B0604020202020204" pitchFamily="34" charset="0"/>
              <a:buChar char="•"/>
            </a:pPr>
            <a:r>
              <a:rPr lang="en-US" sz="1200" b="1" dirty="0">
                <a:solidFill>
                  <a:srgbClr val="FF0000"/>
                </a:solidFill>
                <a:latin typeface="Calibri" charset="0"/>
                <a:ea typeface="Calibri" charset="0"/>
                <a:cs typeface="Calibri" charset="0"/>
              </a:rPr>
              <a:t>Audit file</a:t>
            </a:r>
            <a:r>
              <a:rPr lang="en-US" sz="1200" b="1" dirty="0">
                <a:latin typeface="Calibri" charset="0"/>
                <a:ea typeface="Calibri" charset="0"/>
                <a:cs typeface="Calibri" charset="0"/>
              </a:rPr>
              <a:t>: Manually reviewed audio for whale sounds</a:t>
            </a:r>
          </a:p>
          <a:p>
            <a:pPr marL="857250" indent="-857250">
              <a:buFont typeface="Arial" panose="020B0604020202020204" pitchFamily="34" charset="0"/>
              <a:buChar char="•"/>
            </a:pPr>
            <a:r>
              <a:rPr lang="en-US" sz="1200" b="1" dirty="0">
                <a:latin typeface="Calibri" charset="0"/>
                <a:ea typeface="Calibri" charset="0"/>
                <a:cs typeface="Calibri" charset="0"/>
              </a:rPr>
              <a:t>Extracted audio clips</a:t>
            </a:r>
          </a:p>
          <a:p>
            <a:endParaRPr lang="en-US" dirty="0"/>
          </a:p>
          <a:p>
            <a:r>
              <a:rPr lang="en-US" dirty="0"/>
              <a:t>Used </a:t>
            </a:r>
            <a:r>
              <a:rPr lang="en-US" dirty="0" err="1"/>
              <a:t>Pydub</a:t>
            </a:r>
            <a:r>
              <a:rPr lang="en-US" dirty="0"/>
              <a:t> library to split audio</a:t>
            </a:r>
          </a:p>
          <a:p>
            <a:r>
              <a:rPr lang="en-US" dirty="0"/>
              <a:t>Use audit file to extract “buzz” and “</a:t>
            </a:r>
            <a:r>
              <a:rPr lang="en-US" dirty="0" err="1"/>
              <a:t>minibuzz</a:t>
            </a:r>
            <a:r>
              <a:rPr lang="en-US" dirty="0"/>
              <a:t> events” from whole recordings</a:t>
            </a:r>
          </a:p>
          <a:p>
            <a:r>
              <a:rPr lang="en-US" dirty="0"/>
              <a:t>1</a:t>
            </a:r>
            <a:r>
              <a:rPr lang="en-US" baseline="30000" dirty="0"/>
              <a:t>st</a:t>
            </a:r>
            <a:r>
              <a:rPr lang="en-US" dirty="0"/>
              <a:t> col: start time (sec)</a:t>
            </a:r>
          </a:p>
          <a:p>
            <a:r>
              <a:rPr lang="en-US" dirty="0"/>
              <a:t>2</a:t>
            </a:r>
            <a:r>
              <a:rPr lang="en-US" baseline="30000" dirty="0"/>
              <a:t>nd</a:t>
            </a:r>
            <a:r>
              <a:rPr lang="en-US" dirty="0"/>
              <a:t> col: duration (sec)</a:t>
            </a:r>
          </a:p>
          <a:p>
            <a:r>
              <a:rPr lang="en-US" dirty="0"/>
              <a:t>3</a:t>
            </a:r>
            <a:r>
              <a:rPr lang="en-US" baseline="30000" dirty="0"/>
              <a:t>rd</a:t>
            </a:r>
            <a:r>
              <a:rPr lang="en-US" dirty="0"/>
              <a:t> col: type of event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Recordings are separated into roughly hour long chunks and audit files are continuous throughout all recordings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shorter recordings: was able to concatenate all sections are parse through to get each event</a:t>
            </a:r>
          </a:p>
          <a:p>
            <a:r>
              <a:rPr lang="en-US" dirty="0"/>
              <a:t>For longer recordings: needed to loop through sections (addition of log file) and correspond events in audit file to correct time in correct recording because total concatenated recording could not all be loaded into python at once (2:17 clip could be loaded in, 5:48 clip could not be loaded in)</a:t>
            </a:r>
          </a:p>
          <a:p>
            <a:endParaRPr lang="en-US" dirty="0"/>
          </a:p>
          <a:p>
            <a:r>
              <a:rPr lang="en-US" dirty="0"/>
              <a:t>Yielded clipped recordings [insert example of buzz and </a:t>
            </a:r>
            <a:r>
              <a:rPr lang="en-US" dirty="0" err="1"/>
              <a:t>minibuzz</a:t>
            </a:r>
            <a:r>
              <a:rPr lang="en-US" dirty="0"/>
              <a:t>] </a:t>
            </a:r>
          </a:p>
        </p:txBody>
      </p:sp>
      <p:sp>
        <p:nvSpPr>
          <p:cNvPr id="4" name="Slide Number Placeholder 3"/>
          <p:cNvSpPr>
            <a:spLocks noGrp="1"/>
          </p:cNvSpPr>
          <p:nvPr>
            <p:ph type="sldNum" sz="quarter" idx="5"/>
          </p:nvPr>
        </p:nvSpPr>
        <p:spPr/>
        <p:txBody>
          <a:bodyPr/>
          <a:lstStyle/>
          <a:p>
            <a:fld id="{B12CFF86-34BA-4AB6-A09F-BF51BF6550F5}" type="slidenum">
              <a:rPr lang="en-US" smtClean="0"/>
              <a:t>7</a:t>
            </a:fld>
            <a:endParaRPr lang="en-US"/>
          </a:p>
        </p:txBody>
      </p:sp>
    </p:spTree>
    <p:extLst>
      <p:ext uri="{BB962C8B-B14F-4D97-AF65-F5344CB8AC3E}">
        <p14:creationId xmlns:p14="http://schemas.microsoft.com/office/powerpoint/2010/main" val="364026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a High Pass Butterworth filter with cutoff frequency of 1kHz to eliminate low frequency noise. Plotted are the magnitude and frequency responses of the filter. I took the short time Fourier Transform (STFT) of each filtered audio clip as the input for my classification network. </a:t>
            </a:r>
          </a:p>
        </p:txBody>
      </p:sp>
      <p:sp>
        <p:nvSpPr>
          <p:cNvPr id="4" name="Slide Number Placeholder 3"/>
          <p:cNvSpPr>
            <a:spLocks noGrp="1"/>
          </p:cNvSpPr>
          <p:nvPr>
            <p:ph type="sldNum" sz="quarter" idx="5"/>
          </p:nvPr>
        </p:nvSpPr>
        <p:spPr/>
        <p:txBody>
          <a:bodyPr/>
          <a:lstStyle/>
          <a:p>
            <a:fld id="{B12CFF86-34BA-4AB6-A09F-BF51BF6550F5}" type="slidenum">
              <a:rPr lang="en-US" smtClean="0"/>
              <a:t>8</a:t>
            </a:fld>
            <a:endParaRPr lang="en-US"/>
          </a:p>
        </p:txBody>
      </p:sp>
    </p:spTree>
    <p:extLst>
      <p:ext uri="{BB962C8B-B14F-4D97-AF65-F5344CB8AC3E}">
        <p14:creationId xmlns:p14="http://schemas.microsoft.com/office/powerpoint/2010/main" val="1138884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spectrogram and sound of a Buzz.</a:t>
            </a:r>
          </a:p>
        </p:txBody>
      </p:sp>
      <p:sp>
        <p:nvSpPr>
          <p:cNvPr id="4" name="Slide Number Placeholder 3"/>
          <p:cNvSpPr>
            <a:spLocks noGrp="1"/>
          </p:cNvSpPr>
          <p:nvPr>
            <p:ph type="sldNum" sz="quarter" idx="5"/>
          </p:nvPr>
        </p:nvSpPr>
        <p:spPr/>
        <p:txBody>
          <a:bodyPr/>
          <a:lstStyle/>
          <a:p>
            <a:fld id="{B12CFF86-34BA-4AB6-A09F-BF51BF6550F5}" type="slidenum">
              <a:rPr lang="en-US" smtClean="0"/>
              <a:t>9</a:t>
            </a:fld>
            <a:endParaRPr lang="en-US"/>
          </a:p>
        </p:txBody>
      </p:sp>
    </p:spTree>
    <p:extLst>
      <p:ext uri="{BB962C8B-B14F-4D97-AF65-F5344CB8AC3E}">
        <p14:creationId xmlns:p14="http://schemas.microsoft.com/office/powerpoint/2010/main" val="59621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B84C8C-BD71-4EB2-B8E6-6E04AEBDD681}"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1C25A-9B15-4E9B-A7EF-EB5BA456BD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387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84C8C-BD71-4EB2-B8E6-6E04AEBDD681}"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2608329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84C8C-BD71-4EB2-B8E6-6E04AEBDD681}"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323992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84C8C-BD71-4EB2-B8E6-6E04AEBDD681}"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163941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B84C8C-BD71-4EB2-B8E6-6E04AEBDD681}"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21C25A-9B15-4E9B-A7EF-EB5BA456BD5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12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84C8C-BD71-4EB2-B8E6-6E04AEBDD681}"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288522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84C8C-BD71-4EB2-B8E6-6E04AEBDD681}"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12410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B84C8C-BD71-4EB2-B8E6-6E04AEBDD681}"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158612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B84C8C-BD71-4EB2-B8E6-6E04AEBDD681}" type="datetimeFigureOut">
              <a:rPr lang="en-US" smtClean="0"/>
              <a:t>4/22/2020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368869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B84C8C-BD71-4EB2-B8E6-6E04AEBDD681}" type="datetimeFigureOut">
              <a:rPr lang="en-US" smtClean="0"/>
              <a:t>4/22/2020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21C25A-9B15-4E9B-A7EF-EB5BA456BD59}" type="slidenum">
              <a:rPr lang="en-US" smtClean="0"/>
              <a:t>‹#›</a:t>
            </a:fld>
            <a:endParaRPr lang="en-US"/>
          </a:p>
        </p:txBody>
      </p:sp>
    </p:spTree>
    <p:extLst>
      <p:ext uri="{BB962C8B-B14F-4D97-AF65-F5344CB8AC3E}">
        <p14:creationId xmlns:p14="http://schemas.microsoft.com/office/powerpoint/2010/main" val="381592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B84C8C-BD71-4EB2-B8E6-6E04AEBDD681}"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21C25A-9B15-4E9B-A7EF-EB5BA456BD59}" type="slidenum">
              <a:rPr lang="en-US" smtClean="0"/>
              <a:t>‹#›</a:t>
            </a:fld>
            <a:endParaRPr lang="en-US"/>
          </a:p>
        </p:txBody>
      </p:sp>
    </p:spTree>
    <p:extLst>
      <p:ext uri="{BB962C8B-B14F-4D97-AF65-F5344CB8AC3E}">
        <p14:creationId xmlns:p14="http://schemas.microsoft.com/office/powerpoint/2010/main" val="48076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B84C8C-BD71-4EB2-B8E6-6E04AEBDD681}" type="datetimeFigureOut">
              <a:rPr lang="en-US" smtClean="0"/>
              <a:t>4/22/2020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421C25A-9B15-4E9B-A7EF-EB5BA456BD5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89982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0.png"/><Relationship Id="rId5" Type="http://schemas.microsoft.com/office/2014/relationships/chartEx" Target="../charts/chartEx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3.wav"/><Relationship Id="rId7" Type="http://schemas.openxmlformats.org/officeDocument/2006/relationships/image" Target="../media/image7.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3.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A350-349E-4F61-AB8E-A3F70F1F8804}"/>
              </a:ext>
            </a:extLst>
          </p:cNvPr>
          <p:cNvSpPr>
            <a:spLocks noGrp="1"/>
          </p:cNvSpPr>
          <p:nvPr>
            <p:ph type="ctrTitle"/>
          </p:nvPr>
        </p:nvSpPr>
        <p:spPr/>
        <p:txBody>
          <a:bodyPr>
            <a:normAutofit/>
          </a:bodyPr>
          <a:lstStyle/>
          <a:p>
            <a:r>
              <a:rPr lang="en-US" sz="5400" dirty="0"/>
              <a:t>Detecting and Classifying Short-finned Pilot Whale Acoustics with Deep Learning</a:t>
            </a:r>
            <a:endParaRPr lang="en-US" sz="5400" i="1" dirty="0"/>
          </a:p>
        </p:txBody>
      </p:sp>
      <p:sp>
        <p:nvSpPr>
          <p:cNvPr id="3" name="Subtitle 2">
            <a:extLst>
              <a:ext uri="{FF2B5EF4-FFF2-40B4-BE49-F238E27FC236}">
                <a16:creationId xmlns:a16="http://schemas.microsoft.com/office/drawing/2014/main" id="{65185961-5AC8-464D-B9DD-86B82952CD4C}"/>
              </a:ext>
            </a:extLst>
          </p:cNvPr>
          <p:cNvSpPr>
            <a:spLocks noGrp="1"/>
          </p:cNvSpPr>
          <p:nvPr>
            <p:ph type="subTitle" idx="1"/>
          </p:nvPr>
        </p:nvSpPr>
        <p:spPr/>
        <p:txBody>
          <a:bodyPr>
            <a:normAutofit fontScale="85000" lnSpcReduction="20000"/>
          </a:bodyPr>
          <a:lstStyle/>
          <a:p>
            <a:r>
              <a:rPr lang="en-US" dirty="0"/>
              <a:t>Virginia Pan</a:t>
            </a:r>
          </a:p>
          <a:p>
            <a:r>
              <a:rPr lang="en-US" dirty="0" err="1"/>
              <a:t>Nowacek</a:t>
            </a:r>
            <a:r>
              <a:rPr lang="en-US" dirty="0"/>
              <a:t> Acoustics and Engineering Lab</a:t>
            </a:r>
          </a:p>
          <a:p>
            <a:r>
              <a:rPr lang="en-US" dirty="0"/>
              <a:t>Pratt school of engineering and duke marine lab</a:t>
            </a:r>
          </a:p>
        </p:txBody>
      </p:sp>
    </p:spTree>
    <p:extLst>
      <p:ext uri="{BB962C8B-B14F-4D97-AF65-F5344CB8AC3E}">
        <p14:creationId xmlns:p14="http://schemas.microsoft.com/office/powerpoint/2010/main" val="3693230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EFA5D-41E3-4284-A86F-71CC878702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250" y="2023963"/>
            <a:ext cx="6217921" cy="4145280"/>
          </a:xfrm>
          <a:prstGeom prst="rect">
            <a:avLst/>
          </a:prstGeom>
        </p:spPr>
      </p:pic>
      <p:pic>
        <p:nvPicPr>
          <p:cNvPr id="6" name="F_gm188a_event31_minibuzz5">
            <a:hlinkClick r:id="" action="ppaction://media"/>
            <a:extLst>
              <a:ext uri="{FF2B5EF4-FFF2-40B4-BE49-F238E27FC236}">
                <a16:creationId xmlns:a16="http://schemas.microsoft.com/office/drawing/2014/main" id="{AB0E4E10-433A-4DC6-BB3C-399642C7F3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6030" y="523220"/>
            <a:ext cx="406400" cy="406400"/>
          </a:xfrm>
          <a:prstGeom prst="rect">
            <a:avLst/>
          </a:prstGeom>
        </p:spPr>
      </p:pic>
      <p:sp>
        <p:nvSpPr>
          <p:cNvPr id="7" name="TextBox 6">
            <a:extLst>
              <a:ext uri="{FF2B5EF4-FFF2-40B4-BE49-F238E27FC236}">
                <a16:creationId xmlns:a16="http://schemas.microsoft.com/office/drawing/2014/main" id="{0C52FC56-5F4E-42C4-A6D6-A336F71DB532}"/>
              </a:ext>
            </a:extLst>
          </p:cNvPr>
          <p:cNvSpPr txBox="1"/>
          <p:nvPr/>
        </p:nvSpPr>
        <p:spPr>
          <a:xfrm>
            <a:off x="10686460" y="0"/>
            <a:ext cx="1505540" cy="523220"/>
          </a:xfrm>
          <a:prstGeom prst="rect">
            <a:avLst/>
          </a:prstGeom>
          <a:noFill/>
        </p:spPr>
        <p:txBody>
          <a:bodyPr wrap="none" rtlCol="0">
            <a:spAutoFit/>
          </a:bodyPr>
          <a:lstStyle/>
          <a:p>
            <a:r>
              <a:rPr lang="en-US" sz="2800" dirty="0" err="1"/>
              <a:t>Minibuzz</a:t>
            </a:r>
            <a:endParaRPr lang="en-US" sz="2800" dirty="0"/>
          </a:p>
        </p:txBody>
      </p:sp>
      <p:sp>
        <p:nvSpPr>
          <p:cNvPr id="2" name="Title 1">
            <a:extLst>
              <a:ext uri="{FF2B5EF4-FFF2-40B4-BE49-F238E27FC236}">
                <a16:creationId xmlns:a16="http://schemas.microsoft.com/office/drawing/2014/main" id="{DDA017E6-F714-443A-B277-BD05AA0982A9}"/>
              </a:ext>
            </a:extLst>
          </p:cNvPr>
          <p:cNvSpPr>
            <a:spLocks noGrp="1"/>
          </p:cNvSpPr>
          <p:nvPr>
            <p:ph type="title"/>
          </p:nvPr>
        </p:nvSpPr>
        <p:spPr/>
        <p:txBody>
          <a:bodyPr/>
          <a:lstStyle/>
          <a:p>
            <a:r>
              <a:rPr lang="en-US" dirty="0" err="1"/>
              <a:t>Minibuzz</a:t>
            </a:r>
            <a:r>
              <a:rPr lang="en-US" dirty="0"/>
              <a:t> STFT</a:t>
            </a:r>
          </a:p>
        </p:txBody>
      </p:sp>
    </p:spTree>
    <p:extLst>
      <p:ext uri="{BB962C8B-B14F-4D97-AF65-F5344CB8AC3E}">
        <p14:creationId xmlns:p14="http://schemas.microsoft.com/office/powerpoint/2010/main" val="1474548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71C5-A80C-4E0C-B058-64151A02836A}"/>
              </a:ext>
            </a:extLst>
          </p:cNvPr>
          <p:cNvSpPr>
            <a:spLocks noGrp="1"/>
          </p:cNvSpPr>
          <p:nvPr>
            <p:ph type="title"/>
          </p:nvPr>
        </p:nvSpPr>
        <p:spPr/>
        <p:txBody>
          <a:bodyPr/>
          <a:lstStyle/>
          <a:p>
            <a:r>
              <a:rPr lang="en-US" dirty="0"/>
              <a:t>Mixing and sorting of 2010 training, testing and evaluation data</a:t>
            </a:r>
          </a:p>
        </p:txBody>
      </p:sp>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B9CAE775-0A8E-40DD-9CE3-0CD3856623E1}"/>
                  </a:ext>
                </a:extLst>
              </p:cNvPr>
              <p:cNvGraphicFramePr>
                <a:graphicFrameLocks noGrp="1"/>
              </p:cNvGraphicFramePr>
              <p:nvPr>
                <p:ph idx="1"/>
                <p:extLst>
                  <p:ext uri="{D42A27DB-BD31-4B8C-83A1-F6EECF244321}">
                    <p14:modId xmlns:p14="http://schemas.microsoft.com/office/powerpoint/2010/main" val="1881348942"/>
                  </p:ext>
                </p:extLst>
              </p:nvPr>
            </p:nvGraphicFramePr>
            <p:xfrm>
              <a:off x="228599" y="4347319"/>
              <a:ext cx="11610474" cy="197977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ontent Placeholder 5">
                <a:extLst>
                  <a:ext uri="{FF2B5EF4-FFF2-40B4-BE49-F238E27FC236}">
                    <a16:creationId xmlns:a16="http://schemas.microsoft.com/office/drawing/2014/main" id="{B9CAE775-0A8E-40DD-9CE3-0CD3856623E1}"/>
                  </a:ext>
                </a:extLst>
              </p:cNvPr>
              <p:cNvPicPr>
                <a:picLocks noGrp="1" noRot="1" noChangeAspect="1" noMove="1" noResize="1" noEditPoints="1" noAdjustHandles="1" noChangeArrowheads="1" noChangeShapeType="1"/>
              </p:cNvPicPr>
              <p:nvPr/>
            </p:nvPicPr>
            <p:blipFill>
              <a:blip r:embed="rId4"/>
              <a:stretch>
                <a:fillRect/>
              </a:stretch>
            </p:blipFill>
            <p:spPr>
              <a:xfrm>
                <a:off x="228599" y="4347319"/>
                <a:ext cx="11610474" cy="1979779"/>
              </a:xfrm>
              <a:prstGeom prst="rect">
                <a:avLst/>
              </a:prstGeom>
            </p:spPr>
          </p:pic>
        </mc:Fallback>
      </mc:AlternateContent>
      <p:sp>
        <p:nvSpPr>
          <p:cNvPr id="7" name="TextBox 6">
            <a:extLst>
              <a:ext uri="{FF2B5EF4-FFF2-40B4-BE49-F238E27FC236}">
                <a16:creationId xmlns:a16="http://schemas.microsoft.com/office/drawing/2014/main" id="{FA1FD308-3713-495B-B1AC-86C662AF9160}"/>
              </a:ext>
            </a:extLst>
          </p:cNvPr>
          <p:cNvSpPr txBox="1"/>
          <p:nvPr/>
        </p:nvSpPr>
        <p:spPr>
          <a:xfrm>
            <a:off x="352925" y="4428755"/>
            <a:ext cx="3533273" cy="1815882"/>
          </a:xfrm>
          <a:prstGeom prst="rect">
            <a:avLst/>
          </a:prstGeom>
          <a:noFill/>
        </p:spPr>
        <p:txBody>
          <a:bodyPr wrap="square" rtlCol="0">
            <a:spAutoFit/>
          </a:bodyPr>
          <a:lstStyle/>
          <a:p>
            <a:r>
              <a:rPr lang="en-US" sz="2800" dirty="0">
                <a:solidFill>
                  <a:schemeClr val="bg1"/>
                </a:solidFill>
              </a:rPr>
              <a:t>Training </a:t>
            </a:r>
          </a:p>
          <a:p>
            <a:r>
              <a:rPr lang="en-US" sz="2800" dirty="0">
                <a:solidFill>
                  <a:schemeClr val="bg1"/>
                </a:solidFill>
              </a:rPr>
              <a:t>546 events </a:t>
            </a:r>
          </a:p>
          <a:p>
            <a:r>
              <a:rPr lang="en-US" sz="2800" dirty="0">
                <a:solidFill>
                  <a:schemeClr val="bg1"/>
                </a:solidFill>
              </a:rPr>
              <a:t>~65%								</a:t>
            </a:r>
          </a:p>
        </p:txBody>
      </p:sp>
      <p:sp>
        <p:nvSpPr>
          <p:cNvPr id="8" name="TextBox 7">
            <a:extLst>
              <a:ext uri="{FF2B5EF4-FFF2-40B4-BE49-F238E27FC236}">
                <a16:creationId xmlns:a16="http://schemas.microsoft.com/office/drawing/2014/main" id="{1A3633E5-DD15-483B-BCDC-B4286538F4CD}"/>
              </a:ext>
            </a:extLst>
          </p:cNvPr>
          <p:cNvSpPr txBox="1"/>
          <p:nvPr/>
        </p:nvSpPr>
        <p:spPr>
          <a:xfrm>
            <a:off x="7673472" y="4393795"/>
            <a:ext cx="2537326" cy="1815882"/>
          </a:xfrm>
          <a:prstGeom prst="rect">
            <a:avLst/>
          </a:prstGeom>
          <a:noFill/>
        </p:spPr>
        <p:txBody>
          <a:bodyPr wrap="square" rtlCol="0">
            <a:spAutoFit/>
          </a:bodyPr>
          <a:lstStyle/>
          <a:p>
            <a:r>
              <a:rPr lang="en-US" sz="2800" dirty="0">
                <a:solidFill>
                  <a:schemeClr val="bg1"/>
                </a:solidFill>
              </a:rPr>
              <a:t>Testing </a:t>
            </a:r>
          </a:p>
          <a:p>
            <a:r>
              <a:rPr lang="en-US" sz="2800" dirty="0">
                <a:solidFill>
                  <a:schemeClr val="bg1"/>
                </a:solidFill>
              </a:rPr>
              <a:t>170 events</a:t>
            </a:r>
          </a:p>
          <a:p>
            <a:r>
              <a:rPr lang="en-US" sz="2800" dirty="0">
                <a:solidFill>
                  <a:schemeClr val="bg1"/>
                </a:solidFill>
              </a:rPr>
              <a:t>~20%								</a:t>
            </a:r>
          </a:p>
        </p:txBody>
      </p:sp>
      <p:sp>
        <p:nvSpPr>
          <p:cNvPr id="9" name="TextBox 8">
            <a:extLst>
              <a:ext uri="{FF2B5EF4-FFF2-40B4-BE49-F238E27FC236}">
                <a16:creationId xmlns:a16="http://schemas.microsoft.com/office/drawing/2014/main" id="{20568AEE-FDE6-4465-8490-8967B50664A8}"/>
              </a:ext>
            </a:extLst>
          </p:cNvPr>
          <p:cNvSpPr txBox="1"/>
          <p:nvPr/>
        </p:nvSpPr>
        <p:spPr>
          <a:xfrm>
            <a:off x="10062408" y="4373650"/>
            <a:ext cx="2537326" cy="1815882"/>
          </a:xfrm>
          <a:prstGeom prst="rect">
            <a:avLst/>
          </a:prstGeom>
          <a:noFill/>
        </p:spPr>
        <p:txBody>
          <a:bodyPr wrap="square" rtlCol="0">
            <a:spAutoFit/>
          </a:bodyPr>
          <a:lstStyle/>
          <a:p>
            <a:r>
              <a:rPr lang="en-US" sz="2800" dirty="0">
                <a:solidFill>
                  <a:schemeClr val="bg1"/>
                </a:solidFill>
              </a:rPr>
              <a:t>Validation </a:t>
            </a:r>
          </a:p>
          <a:p>
            <a:r>
              <a:rPr lang="en-US" sz="2800" dirty="0">
                <a:solidFill>
                  <a:schemeClr val="bg1"/>
                </a:solidFill>
              </a:rPr>
              <a:t>130 events</a:t>
            </a:r>
          </a:p>
          <a:p>
            <a:r>
              <a:rPr lang="en-US" sz="2800" dirty="0">
                <a:solidFill>
                  <a:schemeClr val="bg1"/>
                </a:solidFill>
              </a:rPr>
              <a:t>~15%								</a:t>
            </a: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F93CF89E-2F5E-42D4-89EB-29146E48190F}"/>
                  </a:ext>
                </a:extLst>
              </p:cNvPr>
              <p:cNvGraphicFramePr/>
              <p:nvPr>
                <p:extLst>
                  <p:ext uri="{D42A27DB-BD31-4B8C-83A1-F6EECF244321}">
                    <p14:modId xmlns:p14="http://schemas.microsoft.com/office/powerpoint/2010/main" val="3081473516"/>
                  </p:ext>
                </p:extLst>
              </p:nvPr>
            </p:nvGraphicFramePr>
            <p:xfrm>
              <a:off x="228599" y="2079266"/>
              <a:ext cx="11610473" cy="192614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F93CF89E-2F5E-42D4-89EB-29146E48190F}"/>
                  </a:ext>
                </a:extLst>
              </p:cNvPr>
              <p:cNvPicPr>
                <a:picLocks noGrp="1" noRot="1" noChangeAspect="1" noMove="1" noResize="1" noEditPoints="1" noAdjustHandles="1" noChangeArrowheads="1" noChangeShapeType="1"/>
              </p:cNvPicPr>
              <p:nvPr/>
            </p:nvPicPr>
            <p:blipFill>
              <a:blip r:embed="rId6"/>
              <a:stretch>
                <a:fillRect/>
              </a:stretch>
            </p:blipFill>
            <p:spPr>
              <a:xfrm>
                <a:off x="228599" y="2079266"/>
                <a:ext cx="11610473" cy="1926146"/>
              </a:xfrm>
              <a:prstGeom prst="rect">
                <a:avLst/>
              </a:prstGeom>
            </p:spPr>
          </p:pic>
        </mc:Fallback>
      </mc:AlternateContent>
      <p:sp>
        <p:nvSpPr>
          <p:cNvPr id="16" name="TextBox 15">
            <a:extLst>
              <a:ext uri="{FF2B5EF4-FFF2-40B4-BE49-F238E27FC236}">
                <a16:creationId xmlns:a16="http://schemas.microsoft.com/office/drawing/2014/main" id="{3B6C4AA0-8F73-43E8-9BD1-44C8106E53DE}"/>
              </a:ext>
            </a:extLst>
          </p:cNvPr>
          <p:cNvSpPr txBox="1"/>
          <p:nvPr/>
        </p:nvSpPr>
        <p:spPr>
          <a:xfrm>
            <a:off x="340894" y="2134398"/>
            <a:ext cx="3545304" cy="1815882"/>
          </a:xfrm>
          <a:prstGeom prst="rect">
            <a:avLst/>
          </a:prstGeom>
          <a:noFill/>
        </p:spPr>
        <p:txBody>
          <a:bodyPr wrap="square" rtlCol="0">
            <a:spAutoFit/>
          </a:bodyPr>
          <a:lstStyle/>
          <a:p>
            <a:r>
              <a:rPr lang="en-US" sz="2800" dirty="0">
                <a:solidFill>
                  <a:schemeClr val="bg1"/>
                </a:solidFill>
              </a:rPr>
              <a:t>Buzzes </a:t>
            </a:r>
          </a:p>
          <a:p>
            <a:r>
              <a:rPr lang="en-US" sz="2800" dirty="0">
                <a:solidFill>
                  <a:schemeClr val="bg1"/>
                </a:solidFill>
              </a:rPr>
              <a:t>1,550 events </a:t>
            </a:r>
          </a:p>
          <a:p>
            <a:r>
              <a:rPr lang="en-US" sz="2800" dirty="0">
                <a:solidFill>
                  <a:schemeClr val="bg1"/>
                </a:solidFill>
              </a:rPr>
              <a:t>~79%								</a:t>
            </a:r>
          </a:p>
        </p:txBody>
      </p:sp>
      <p:sp>
        <p:nvSpPr>
          <p:cNvPr id="17" name="TextBox 16">
            <a:extLst>
              <a:ext uri="{FF2B5EF4-FFF2-40B4-BE49-F238E27FC236}">
                <a16:creationId xmlns:a16="http://schemas.microsoft.com/office/drawing/2014/main" id="{B79282A2-7465-47E6-B593-899B5ABF38C8}"/>
              </a:ext>
            </a:extLst>
          </p:cNvPr>
          <p:cNvSpPr txBox="1"/>
          <p:nvPr/>
        </p:nvSpPr>
        <p:spPr>
          <a:xfrm>
            <a:off x="9304821" y="2134398"/>
            <a:ext cx="3533273" cy="1815882"/>
          </a:xfrm>
          <a:prstGeom prst="rect">
            <a:avLst/>
          </a:prstGeom>
          <a:noFill/>
        </p:spPr>
        <p:txBody>
          <a:bodyPr wrap="square" rtlCol="0">
            <a:spAutoFit/>
          </a:bodyPr>
          <a:lstStyle/>
          <a:p>
            <a:r>
              <a:rPr lang="en-US" sz="2800" dirty="0">
                <a:solidFill>
                  <a:schemeClr val="bg1"/>
                </a:solidFill>
              </a:rPr>
              <a:t>Minibuzzes</a:t>
            </a:r>
          </a:p>
          <a:p>
            <a:r>
              <a:rPr lang="en-US" sz="2800" dirty="0">
                <a:solidFill>
                  <a:schemeClr val="bg1"/>
                </a:solidFill>
              </a:rPr>
              <a:t>423 events </a:t>
            </a:r>
          </a:p>
          <a:p>
            <a:r>
              <a:rPr lang="en-US" sz="2800" dirty="0">
                <a:solidFill>
                  <a:schemeClr val="bg1"/>
                </a:solidFill>
              </a:rPr>
              <a:t>~21%								</a:t>
            </a:r>
          </a:p>
        </p:txBody>
      </p:sp>
      <p:sp>
        <p:nvSpPr>
          <p:cNvPr id="18" name="TextBox 17">
            <a:extLst>
              <a:ext uri="{FF2B5EF4-FFF2-40B4-BE49-F238E27FC236}">
                <a16:creationId xmlns:a16="http://schemas.microsoft.com/office/drawing/2014/main" id="{4CFF3A83-D985-4124-A7C9-C731F196E12C}"/>
              </a:ext>
            </a:extLst>
          </p:cNvPr>
          <p:cNvSpPr txBox="1"/>
          <p:nvPr/>
        </p:nvSpPr>
        <p:spPr>
          <a:xfrm>
            <a:off x="3896811" y="1684428"/>
            <a:ext cx="2713756" cy="523220"/>
          </a:xfrm>
          <a:prstGeom prst="rect">
            <a:avLst/>
          </a:prstGeom>
          <a:noFill/>
        </p:spPr>
        <p:txBody>
          <a:bodyPr wrap="none" rtlCol="0">
            <a:spAutoFit/>
          </a:bodyPr>
          <a:lstStyle/>
          <a:p>
            <a:r>
              <a:rPr lang="en-US" sz="2800" dirty="0"/>
              <a:t>1973 events total</a:t>
            </a:r>
          </a:p>
        </p:txBody>
      </p:sp>
      <p:sp>
        <p:nvSpPr>
          <p:cNvPr id="19" name="TextBox 18">
            <a:extLst>
              <a:ext uri="{FF2B5EF4-FFF2-40B4-BE49-F238E27FC236}">
                <a16:creationId xmlns:a16="http://schemas.microsoft.com/office/drawing/2014/main" id="{83283C31-1124-4C4C-BBA0-01BE61B0AE2F}"/>
              </a:ext>
            </a:extLst>
          </p:cNvPr>
          <p:cNvSpPr txBox="1"/>
          <p:nvPr/>
        </p:nvSpPr>
        <p:spPr>
          <a:xfrm>
            <a:off x="7615319" y="3925761"/>
            <a:ext cx="2531014" cy="523220"/>
          </a:xfrm>
          <a:prstGeom prst="rect">
            <a:avLst/>
          </a:prstGeom>
          <a:noFill/>
        </p:spPr>
        <p:txBody>
          <a:bodyPr wrap="none" rtlCol="0">
            <a:spAutoFit/>
          </a:bodyPr>
          <a:lstStyle/>
          <a:p>
            <a:r>
              <a:rPr lang="en-US" sz="2800" dirty="0"/>
              <a:t>846 events total</a:t>
            </a:r>
          </a:p>
        </p:txBody>
      </p:sp>
      <p:cxnSp>
        <p:nvCxnSpPr>
          <p:cNvPr id="21" name="Straight Connector 20">
            <a:extLst>
              <a:ext uri="{FF2B5EF4-FFF2-40B4-BE49-F238E27FC236}">
                <a16:creationId xmlns:a16="http://schemas.microsoft.com/office/drawing/2014/main" id="{49851647-44AC-46DF-9630-EADF2E6F897B}"/>
              </a:ext>
            </a:extLst>
          </p:cNvPr>
          <p:cNvCxnSpPr>
            <a:cxnSpLocks/>
          </p:cNvCxnSpPr>
          <p:nvPr/>
        </p:nvCxnSpPr>
        <p:spPr>
          <a:xfrm>
            <a:off x="6630068" y="2134398"/>
            <a:ext cx="0" cy="1815882"/>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210063-BF66-41FE-AF7E-44AA9A4F6955}"/>
              </a:ext>
            </a:extLst>
          </p:cNvPr>
          <p:cNvSpPr txBox="1"/>
          <p:nvPr/>
        </p:nvSpPr>
        <p:spPr>
          <a:xfrm>
            <a:off x="6634470" y="2105598"/>
            <a:ext cx="3533273" cy="1815882"/>
          </a:xfrm>
          <a:prstGeom prst="rect">
            <a:avLst/>
          </a:prstGeom>
          <a:noFill/>
        </p:spPr>
        <p:txBody>
          <a:bodyPr wrap="square" rtlCol="0">
            <a:spAutoFit/>
          </a:bodyPr>
          <a:lstStyle/>
          <a:p>
            <a:r>
              <a:rPr lang="en-US" sz="2800" dirty="0">
                <a:solidFill>
                  <a:schemeClr val="bg1"/>
                </a:solidFill>
              </a:rPr>
              <a:t>Randomly </a:t>
            </a:r>
          </a:p>
          <a:p>
            <a:r>
              <a:rPr lang="en-US" sz="2800" dirty="0">
                <a:solidFill>
                  <a:schemeClr val="bg1"/>
                </a:solidFill>
              </a:rPr>
              <a:t>Choose</a:t>
            </a:r>
          </a:p>
          <a:p>
            <a:r>
              <a:rPr lang="en-US" sz="2800" dirty="0">
                <a:solidFill>
                  <a:schemeClr val="bg1"/>
                </a:solidFill>
              </a:rPr>
              <a:t>423 buzzes								</a:t>
            </a:r>
          </a:p>
        </p:txBody>
      </p:sp>
      <p:cxnSp>
        <p:nvCxnSpPr>
          <p:cNvPr id="28" name="Straight Arrow Connector 27">
            <a:extLst>
              <a:ext uri="{FF2B5EF4-FFF2-40B4-BE49-F238E27FC236}">
                <a16:creationId xmlns:a16="http://schemas.microsoft.com/office/drawing/2014/main" id="{ED9B74EA-529D-452A-998A-A6DECA0818CD}"/>
              </a:ext>
            </a:extLst>
          </p:cNvPr>
          <p:cNvCxnSpPr/>
          <p:nvPr/>
        </p:nvCxnSpPr>
        <p:spPr>
          <a:xfrm flipH="1">
            <a:off x="352925" y="3921480"/>
            <a:ext cx="6257642" cy="397039"/>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935DC19-F18B-4CD5-8FDC-43B5E379DEC0}"/>
              </a:ext>
            </a:extLst>
          </p:cNvPr>
          <p:cNvCxnSpPr>
            <a:cxnSpLocks/>
          </p:cNvCxnSpPr>
          <p:nvPr/>
        </p:nvCxnSpPr>
        <p:spPr>
          <a:xfrm>
            <a:off x="11736688" y="3945988"/>
            <a:ext cx="44232" cy="482767"/>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73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12C28-D517-4D4D-A8A1-F4D0FFE71A19}"/>
              </a:ext>
            </a:extLst>
          </p:cNvPr>
          <p:cNvSpPr>
            <a:spLocks noGrp="1"/>
          </p:cNvSpPr>
          <p:nvPr>
            <p:ph type="title"/>
          </p:nvPr>
        </p:nvSpPr>
        <p:spPr/>
        <p:txBody>
          <a:bodyPr/>
          <a:lstStyle/>
          <a:p>
            <a:r>
              <a:rPr lang="en-US" dirty="0"/>
              <a:t>Classification with Deep Learning</a:t>
            </a:r>
          </a:p>
        </p:txBody>
      </p:sp>
      <p:sp>
        <p:nvSpPr>
          <p:cNvPr id="5" name="Text Placeholder 4">
            <a:extLst>
              <a:ext uri="{FF2B5EF4-FFF2-40B4-BE49-F238E27FC236}">
                <a16:creationId xmlns:a16="http://schemas.microsoft.com/office/drawing/2014/main" id="{4A32B307-A641-4F7D-9269-EC8DE3464F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9118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08D2-5845-4005-AE73-4931D79248C5}"/>
              </a:ext>
            </a:extLst>
          </p:cNvPr>
          <p:cNvSpPr>
            <a:spLocks noGrp="1"/>
          </p:cNvSpPr>
          <p:nvPr>
            <p:ph type="title"/>
          </p:nvPr>
        </p:nvSpPr>
        <p:spPr/>
        <p:txBody>
          <a:bodyPr/>
          <a:lstStyle/>
          <a:p>
            <a:r>
              <a:rPr lang="en-US" dirty="0"/>
              <a:t>Neural Network Model</a:t>
            </a:r>
          </a:p>
        </p:txBody>
      </p:sp>
      <p:sp>
        <p:nvSpPr>
          <p:cNvPr id="3" name="Content Placeholder 2">
            <a:extLst>
              <a:ext uri="{FF2B5EF4-FFF2-40B4-BE49-F238E27FC236}">
                <a16:creationId xmlns:a16="http://schemas.microsoft.com/office/drawing/2014/main" id="{2BDA1D17-9560-4768-BAE0-FFC8B86FB9A1}"/>
              </a:ext>
            </a:extLst>
          </p:cNvPr>
          <p:cNvSpPr>
            <a:spLocks noGrp="1"/>
          </p:cNvSpPr>
          <p:nvPr>
            <p:ph idx="1"/>
          </p:nvPr>
        </p:nvSpPr>
        <p:spPr/>
        <p:txBody>
          <a:bodyPr>
            <a:normAutofit/>
          </a:bodyPr>
          <a:lstStyle/>
          <a:p>
            <a:pPr>
              <a:buFont typeface="Arial" panose="020B0604020202020204" pitchFamily="34" charset="0"/>
              <a:buChar char="•"/>
            </a:pPr>
            <a:r>
              <a:rPr lang="en-US" sz="2400" dirty="0"/>
              <a:t> Input: STFTs and labels (correct classification) </a:t>
            </a:r>
          </a:p>
          <a:p>
            <a:pPr>
              <a:buFont typeface="Arial" panose="020B0604020202020204" pitchFamily="34" charset="0"/>
              <a:buChar char="•"/>
            </a:pPr>
            <a:r>
              <a:rPr lang="en-US" sz="2400" dirty="0"/>
              <a:t> Output: buzz or </a:t>
            </a:r>
            <a:r>
              <a:rPr lang="en-US" sz="2400" dirty="0" err="1"/>
              <a:t>minibuzz</a:t>
            </a:r>
            <a:endParaRPr lang="en-US" sz="2400" dirty="0"/>
          </a:p>
          <a:p>
            <a:pPr>
              <a:buFont typeface="Arial" panose="020B0604020202020204" pitchFamily="34" charset="0"/>
              <a:buChar char="•"/>
            </a:pPr>
            <a:r>
              <a:rPr lang="en-US" sz="2400" dirty="0"/>
              <a:t> Challenges</a:t>
            </a:r>
          </a:p>
          <a:p>
            <a:pPr lvl="1">
              <a:buFont typeface="Arial" panose="020B0604020202020204" pitchFamily="34" charset="0"/>
              <a:buChar char="•"/>
            </a:pPr>
            <a:r>
              <a:rPr lang="en-US" sz="2000" dirty="0"/>
              <a:t>Different length audio </a:t>
            </a:r>
            <a:r>
              <a:rPr lang="en-US" sz="2000" dirty="0">
                <a:sym typeface="Wingdings" panose="05000000000000000000" pitchFamily="2" charset="2"/>
              </a:rPr>
              <a:t> Global pooling</a:t>
            </a:r>
            <a:endParaRPr lang="en-US" sz="2000" dirty="0"/>
          </a:p>
          <a:p>
            <a:pPr lvl="1">
              <a:buFont typeface="Arial" panose="020B0604020202020204" pitchFamily="34" charset="0"/>
              <a:buChar char="•"/>
            </a:pPr>
            <a:r>
              <a:rPr lang="en-US" sz="2000" dirty="0"/>
              <a:t>Lots of training data </a:t>
            </a:r>
            <a:r>
              <a:rPr lang="en-US" sz="2000" dirty="0">
                <a:sym typeface="Wingdings" panose="05000000000000000000" pitchFamily="2" charset="2"/>
              </a:rPr>
              <a:t> Load in batches </a:t>
            </a:r>
            <a:endParaRPr lang="en-US" sz="2000" dirty="0"/>
          </a:p>
          <a:p>
            <a:pPr>
              <a:buFont typeface="Arial" panose="020B0604020202020204" pitchFamily="34" charset="0"/>
              <a:buChar char="•"/>
            </a:pPr>
            <a:endParaRPr lang="en-US" sz="1800" dirty="0"/>
          </a:p>
          <a:p>
            <a:pPr marL="0" indent="0">
              <a:buNone/>
            </a:pPr>
            <a:r>
              <a:rPr lang="en-US" sz="1800" dirty="0"/>
              <a:t> </a:t>
            </a:r>
          </a:p>
          <a:p>
            <a:pPr marL="0" indent="0">
              <a:buNone/>
            </a:pPr>
            <a:endParaRPr lang="en-US" sz="1800" dirty="0"/>
          </a:p>
        </p:txBody>
      </p:sp>
      <p:pic>
        <p:nvPicPr>
          <p:cNvPr id="4" name="Picture 3">
            <a:extLst>
              <a:ext uri="{FF2B5EF4-FFF2-40B4-BE49-F238E27FC236}">
                <a16:creationId xmlns:a16="http://schemas.microsoft.com/office/drawing/2014/main" id="{95C960E3-AAE9-4979-84FD-03352CFBFFF1}"/>
              </a:ext>
            </a:extLst>
          </p:cNvPr>
          <p:cNvPicPr>
            <a:picLocks noChangeAspect="1"/>
          </p:cNvPicPr>
          <p:nvPr/>
        </p:nvPicPr>
        <p:blipFill>
          <a:blip r:embed="rId3"/>
          <a:stretch>
            <a:fillRect/>
          </a:stretch>
        </p:blipFill>
        <p:spPr>
          <a:xfrm>
            <a:off x="1097280" y="4158354"/>
            <a:ext cx="9833846" cy="1710740"/>
          </a:xfrm>
          <a:prstGeom prst="rect">
            <a:avLst/>
          </a:prstGeom>
        </p:spPr>
      </p:pic>
    </p:spTree>
    <p:extLst>
      <p:ext uri="{BB962C8B-B14F-4D97-AF65-F5344CB8AC3E}">
        <p14:creationId xmlns:p14="http://schemas.microsoft.com/office/powerpoint/2010/main" val="333136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Curved Down 29">
            <a:extLst>
              <a:ext uri="{FF2B5EF4-FFF2-40B4-BE49-F238E27FC236}">
                <a16:creationId xmlns:a16="http://schemas.microsoft.com/office/drawing/2014/main" id="{D0A5270D-3B64-4E9B-A9C6-4D15AD5181E3}"/>
              </a:ext>
            </a:extLst>
          </p:cNvPr>
          <p:cNvSpPr/>
          <p:nvPr/>
        </p:nvSpPr>
        <p:spPr>
          <a:xfrm rot="10800000">
            <a:off x="5068296" y="2149871"/>
            <a:ext cx="4846963" cy="1184111"/>
          </a:xfrm>
          <a:prstGeom prst="curvedDownArrow">
            <a:avLst>
              <a:gd name="adj1" fmla="val 25000"/>
              <a:gd name="adj2" fmla="val 50000"/>
              <a:gd name="adj3" fmla="val 2713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1" name="Group 100">
            <a:extLst>
              <a:ext uri="{FF2B5EF4-FFF2-40B4-BE49-F238E27FC236}">
                <a16:creationId xmlns:a16="http://schemas.microsoft.com/office/drawing/2014/main" id="{ED09C3BF-1F63-4360-A536-6BC9B37ED219}"/>
              </a:ext>
            </a:extLst>
          </p:cNvPr>
          <p:cNvGrpSpPr/>
          <p:nvPr/>
        </p:nvGrpSpPr>
        <p:grpSpPr>
          <a:xfrm>
            <a:off x="1513194" y="61245"/>
            <a:ext cx="1853302" cy="2097932"/>
            <a:chOff x="1538455" y="-56806"/>
            <a:chExt cx="1853302" cy="2097932"/>
          </a:xfrm>
        </p:grpSpPr>
        <p:sp>
          <p:nvSpPr>
            <p:cNvPr id="8" name="TextBox 7">
              <a:extLst>
                <a:ext uri="{FF2B5EF4-FFF2-40B4-BE49-F238E27FC236}">
                  <a16:creationId xmlns:a16="http://schemas.microsoft.com/office/drawing/2014/main" id="{FA366F31-ED5B-4AE9-8EEC-EE09F2F2144A}"/>
                </a:ext>
              </a:extLst>
            </p:cNvPr>
            <p:cNvSpPr txBox="1"/>
            <p:nvPr/>
          </p:nvSpPr>
          <p:spPr>
            <a:xfrm>
              <a:off x="1538455" y="589525"/>
              <a:ext cx="644728" cy="1200329"/>
            </a:xfrm>
            <a:prstGeom prst="rect">
              <a:avLst/>
            </a:prstGeom>
            <a:noFill/>
          </p:spPr>
          <p:txBody>
            <a:bodyPr wrap="none" rtlCol="0">
              <a:spAutoFit/>
            </a:bodyPr>
            <a:lstStyle/>
            <a:p>
              <a:r>
                <a:rPr lang="en-US" sz="7200" dirty="0"/>
                <a:t>*</a:t>
              </a:r>
            </a:p>
          </p:txBody>
        </p:sp>
        <p:sp>
          <p:nvSpPr>
            <p:cNvPr id="9" name="Rectangle 8">
              <a:extLst>
                <a:ext uri="{FF2B5EF4-FFF2-40B4-BE49-F238E27FC236}">
                  <a16:creationId xmlns:a16="http://schemas.microsoft.com/office/drawing/2014/main" id="{5F40439D-4DE2-4CEF-A988-1C185D009F46}"/>
                </a:ext>
              </a:extLst>
            </p:cNvPr>
            <p:cNvSpPr/>
            <p:nvPr/>
          </p:nvSpPr>
          <p:spPr>
            <a:xfrm>
              <a:off x="2283028" y="876300"/>
              <a:ext cx="990600"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99881E-B8F7-4849-A2FE-C74ECBA0CD4D}"/>
                </a:ext>
              </a:extLst>
            </p:cNvPr>
            <p:cNvSpPr/>
            <p:nvPr/>
          </p:nvSpPr>
          <p:spPr>
            <a:xfrm>
              <a:off x="2283028" y="1225728"/>
              <a:ext cx="990600"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7051E1-EDDA-4714-8E67-5833E84D7837}"/>
                </a:ext>
              </a:extLst>
            </p:cNvPr>
            <p:cNvSpPr/>
            <p:nvPr/>
          </p:nvSpPr>
          <p:spPr>
            <a:xfrm>
              <a:off x="2283028" y="511086"/>
              <a:ext cx="990600"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8F2151-B806-49B5-8823-0379EDCAEBD6}"/>
                </a:ext>
              </a:extLst>
            </p:cNvPr>
            <p:cNvSpPr txBox="1"/>
            <p:nvPr/>
          </p:nvSpPr>
          <p:spPr>
            <a:xfrm>
              <a:off x="2185978" y="1394795"/>
              <a:ext cx="1205779" cy="646331"/>
            </a:xfrm>
            <a:prstGeom prst="rect">
              <a:avLst/>
            </a:prstGeom>
            <a:noFill/>
          </p:spPr>
          <p:txBody>
            <a:bodyPr wrap="none" rtlCol="0">
              <a:spAutoFit/>
            </a:bodyPr>
            <a:lstStyle/>
            <a:p>
              <a:r>
                <a:rPr lang="en-US" sz="3600" dirty="0"/>
                <a:t>…256</a:t>
              </a:r>
            </a:p>
          </p:txBody>
        </p:sp>
        <p:sp>
          <p:nvSpPr>
            <p:cNvPr id="87" name="TextBox 86">
              <a:extLst>
                <a:ext uri="{FF2B5EF4-FFF2-40B4-BE49-F238E27FC236}">
                  <a16:creationId xmlns:a16="http://schemas.microsoft.com/office/drawing/2014/main" id="{531C6DF8-900F-4D48-A58A-965CF1812946}"/>
                </a:ext>
              </a:extLst>
            </p:cNvPr>
            <p:cNvSpPr txBox="1"/>
            <p:nvPr/>
          </p:nvSpPr>
          <p:spPr>
            <a:xfrm>
              <a:off x="2181002" y="-56806"/>
              <a:ext cx="1120820" cy="646331"/>
            </a:xfrm>
            <a:prstGeom prst="rect">
              <a:avLst/>
            </a:prstGeom>
            <a:noFill/>
          </p:spPr>
          <p:txBody>
            <a:bodyPr wrap="none" rtlCol="0">
              <a:spAutoFit/>
            </a:bodyPr>
            <a:lstStyle/>
            <a:p>
              <a:r>
                <a:rPr lang="en-US" sz="3600" dirty="0"/>
                <a:t>1025</a:t>
              </a:r>
            </a:p>
          </p:txBody>
        </p:sp>
      </p:grpSp>
      <p:grpSp>
        <p:nvGrpSpPr>
          <p:cNvPr id="107" name="Group 106">
            <a:extLst>
              <a:ext uri="{FF2B5EF4-FFF2-40B4-BE49-F238E27FC236}">
                <a16:creationId xmlns:a16="http://schemas.microsoft.com/office/drawing/2014/main" id="{4BA0A86C-0612-41E6-B2DD-31C2AC8EAE05}"/>
              </a:ext>
            </a:extLst>
          </p:cNvPr>
          <p:cNvGrpSpPr/>
          <p:nvPr/>
        </p:nvGrpSpPr>
        <p:grpSpPr>
          <a:xfrm>
            <a:off x="-6034" y="281436"/>
            <a:ext cx="1547540" cy="2133871"/>
            <a:chOff x="-65176" y="292100"/>
            <a:chExt cx="1547540" cy="2133871"/>
          </a:xfrm>
        </p:grpSpPr>
        <p:sp>
          <p:nvSpPr>
            <p:cNvPr id="4" name="Rectangle 3">
              <a:extLst>
                <a:ext uri="{FF2B5EF4-FFF2-40B4-BE49-F238E27FC236}">
                  <a16:creationId xmlns:a16="http://schemas.microsoft.com/office/drawing/2014/main" id="{783CE1EB-15C9-485C-AC99-61A85507CECA}"/>
                </a:ext>
              </a:extLst>
            </p:cNvPr>
            <p:cNvSpPr/>
            <p:nvPr/>
          </p:nvSpPr>
          <p:spPr>
            <a:xfrm>
              <a:off x="279400" y="292100"/>
              <a:ext cx="990600" cy="135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5D2D351-6222-4932-BC68-4F9CC26C7D44}"/>
                </a:ext>
              </a:extLst>
            </p:cNvPr>
            <p:cNvSpPr/>
            <p:nvPr/>
          </p:nvSpPr>
          <p:spPr>
            <a:xfrm>
              <a:off x="431800" y="444500"/>
              <a:ext cx="990600" cy="135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CF81090-59B1-4F07-8874-43387A0AFDC1}"/>
                </a:ext>
              </a:extLst>
            </p:cNvPr>
            <p:cNvSpPr txBox="1"/>
            <p:nvPr/>
          </p:nvSpPr>
          <p:spPr>
            <a:xfrm>
              <a:off x="-65176" y="579397"/>
              <a:ext cx="409086" cy="646331"/>
            </a:xfrm>
            <a:prstGeom prst="rect">
              <a:avLst/>
            </a:prstGeom>
            <a:noFill/>
          </p:spPr>
          <p:txBody>
            <a:bodyPr wrap="none" rtlCol="0">
              <a:spAutoFit/>
            </a:bodyPr>
            <a:lstStyle/>
            <a:p>
              <a:r>
                <a:rPr lang="en-US" sz="3600" dirty="0"/>
                <a:t>T</a:t>
              </a:r>
            </a:p>
          </p:txBody>
        </p:sp>
        <p:sp>
          <p:nvSpPr>
            <p:cNvPr id="88" name="TextBox 87">
              <a:extLst>
                <a:ext uri="{FF2B5EF4-FFF2-40B4-BE49-F238E27FC236}">
                  <a16:creationId xmlns:a16="http://schemas.microsoft.com/office/drawing/2014/main" id="{7BA2754A-1398-4994-AB32-E987B9A5F29E}"/>
                </a:ext>
              </a:extLst>
            </p:cNvPr>
            <p:cNvSpPr txBox="1"/>
            <p:nvPr/>
          </p:nvSpPr>
          <p:spPr>
            <a:xfrm>
              <a:off x="361544" y="1779640"/>
              <a:ext cx="1120820" cy="646331"/>
            </a:xfrm>
            <a:prstGeom prst="rect">
              <a:avLst/>
            </a:prstGeom>
            <a:noFill/>
          </p:spPr>
          <p:txBody>
            <a:bodyPr wrap="none" rtlCol="0">
              <a:spAutoFit/>
            </a:bodyPr>
            <a:lstStyle/>
            <a:p>
              <a:r>
                <a:rPr lang="en-US" sz="3600" dirty="0"/>
                <a:t>1025</a:t>
              </a:r>
            </a:p>
          </p:txBody>
        </p:sp>
      </p:grpSp>
      <p:grpSp>
        <p:nvGrpSpPr>
          <p:cNvPr id="102" name="Group 101">
            <a:extLst>
              <a:ext uri="{FF2B5EF4-FFF2-40B4-BE49-F238E27FC236}">
                <a16:creationId xmlns:a16="http://schemas.microsoft.com/office/drawing/2014/main" id="{BC07E81E-33C7-4EDF-89CA-EAE4765DCDF4}"/>
              </a:ext>
            </a:extLst>
          </p:cNvPr>
          <p:cNvGrpSpPr/>
          <p:nvPr/>
        </p:nvGrpSpPr>
        <p:grpSpPr>
          <a:xfrm>
            <a:off x="3449747" y="373999"/>
            <a:ext cx="1344039" cy="1818614"/>
            <a:chOff x="3459019" y="419278"/>
            <a:chExt cx="1344039" cy="1818614"/>
          </a:xfrm>
        </p:grpSpPr>
        <p:sp>
          <p:nvSpPr>
            <p:cNvPr id="13" name="Arrow: Down 12">
              <a:extLst>
                <a:ext uri="{FF2B5EF4-FFF2-40B4-BE49-F238E27FC236}">
                  <a16:creationId xmlns:a16="http://schemas.microsoft.com/office/drawing/2014/main" id="{2F329901-8183-49F4-AA45-494074279A65}"/>
                </a:ext>
              </a:extLst>
            </p:cNvPr>
            <p:cNvSpPr/>
            <p:nvPr/>
          </p:nvSpPr>
          <p:spPr>
            <a:xfrm rot="16200000">
              <a:off x="3392433" y="955303"/>
              <a:ext cx="482600" cy="34942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D86BC-DE67-4F44-9228-5912FFF65082}"/>
                </a:ext>
              </a:extLst>
            </p:cNvPr>
            <p:cNvSpPr/>
            <p:nvPr/>
          </p:nvSpPr>
          <p:spPr>
            <a:xfrm>
              <a:off x="4002641" y="469900"/>
              <a:ext cx="101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5A8A96-1B2F-49A8-B272-2A093D4072EB}"/>
                </a:ext>
              </a:extLst>
            </p:cNvPr>
            <p:cNvSpPr/>
            <p:nvPr/>
          </p:nvSpPr>
          <p:spPr>
            <a:xfrm>
              <a:off x="4158374" y="469900"/>
              <a:ext cx="101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944096-64A1-463F-9B29-3C58BF6131AC}"/>
                </a:ext>
              </a:extLst>
            </p:cNvPr>
            <p:cNvSpPr/>
            <p:nvPr/>
          </p:nvSpPr>
          <p:spPr>
            <a:xfrm>
              <a:off x="4314107" y="469900"/>
              <a:ext cx="101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34F6B4-D6ED-42FC-BA20-327113D6390B}"/>
                </a:ext>
              </a:extLst>
            </p:cNvPr>
            <p:cNvSpPr/>
            <p:nvPr/>
          </p:nvSpPr>
          <p:spPr>
            <a:xfrm>
              <a:off x="4481908" y="469900"/>
              <a:ext cx="101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0F8E94-C91B-4CE3-9A26-0F144EEA4EA7}"/>
                </a:ext>
              </a:extLst>
            </p:cNvPr>
            <p:cNvSpPr/>
            <p:nvPr/>
          </p:nvSpPr>
          <p:spPr>
            <a:xfrm>
              <a:off x="4649709" y="469900"/>
              <a:ext cx="101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998B08C6-34BF-4FC8-A00B-989A62C71DD0}"/>
                </a:ext>
              </a:extLst>
            </p:cNvPr>
            <p:cNvSpPr txBox="1"/>
            <p:nvPr/>
          </p:nvSpPr>
          <p:spPr>
            <a:xfrm>
              <a:off x="3916277" y="1591561"/>
              <a:ext cx="886781" cy="646331"/>
            </a:xfrm>
            <a:prstGeom prst="rect">
              <a:avLst/>
            </a:prstGeom>
            <a:noFill/>
          </p:spPr>
          <p:txBody>
            <a:bodyPr wrap="none" rtlCol="0">
              <a:spAutoFit/>
            </a:bodyPr>
            <a:lstStyle/>
            <a:p>
              <a:r>
                <a:rPr lang="en-US" sz="3600" dirty="0"/>
                <a:t>256</a:t>
              </a:r>
            </a:p>
          </p:txBody>
        </p:sp>
        <p:sp>
          <p:nvSpPr>
            <p:cNvPr id="90" name="TextBox 89">
              <a:extLst>
                <a:ext uri="{FF2B5EF4-FFF2-40B4-BE49-F238E27FC236}">
                  <a16:creationId xmlns:a16="http://schemas.microsoft.com/office/drawing/2014/main" id="{EB34F3EE-3980-45EA-A9CE-2DFFBF51C272}"/>
                </a:ext>
              </a:extLst>
            </p:cNvPr>
            <p:cNvSpPr txBox="1"/>
            <p:nvPr/>
          </p:nvSpPr>
          <p:spPr>
            <a:xfrm>
              <a:off x="3602377" y="419278"/>
              <a:ext cx="409086" cy="646331"/>
            </a:xfrm>
            <a:prstGeom prst="rect">
              <a:avLst/>
            </a:prstGeom>
            <a:noFill/>
          </p:spPr>
          <p:txBody>
            <a:bodyPr wrap="none" rtlCol="0">
              <a:spAutoFit/>
            </a:bodyPr>
            <a:lstStyle/>
            <a:p>
              <a:r>
                <a:rPr lang="en-US" sz="3600" dirty="0"/>
                <a:t>T</a:t>
              </a:r>
            </a:p>
          </p:txBody>
        </p:sp>
      </p:grpSp>
      <p:grpSp>
        <p:nvGrpSpPr>
          <p:cNvPr id="104" name="Group 103">
            <a:extLst>
              <a:ext uri="{FF2B5EF4-FFF2-40B4-BE49-F238E27FC236}">
                <a16:creationId xmlns:a16="http://schemas.microsoft.com/office/drawing/2014/main" id="{80FBD386-FB69-4472-86E7-DDBF5D5A4C26}"/>
              </a:ext>
            </a:extLst>
          </p:cNvPr>
          <p:cNvGrpSpPr/>
          <p:nvPr/>
        </p:nvGrpSpPr>
        <p:grpSpPr>
          <a:xfrm>
            <a:off x="6574854" y="222706"/>
            <a:ext cx="3627081" cy="2247435"/>
            <a:chOff x="6560227" y="62572"/>
            <a:chExt cx="3627081" cy="2247435"/>
          </a:xfrm>
        </p:grpSpPr>
        <p:sp>
          <p:nvSpPr>
            <p:cNvPr id="21" name="TextBox 20">
              <a:extLst>
                <a:ext uri="{FF2B5EF4-FFF2-40B4-BE49-F238E27FC236}">
                  <a16:creationId xmlns:a16="http://schemas.microsoft.com/office/drawing/2014/main" id="{6305D807-FFEF-44C8-AE45-B3AD5FB938DB}"/>
                </a:ext>
              </a:extLst>
            </p:cNvPr>
            <p:cNvSpPr txBox="1"/>
            <p:nvPr/>
          </p:nvSpPr>
          <p:spPr>
            <a:xfrm>
              <a:off x="6560227" y="561707"/>
              <a:ext cx="644728" cy="1200329"/>
            </a:xfrm>
            <a:prstGeom prst="rect">
              <a:avLst/>
            </a:prstGeom>
            <a:noFill/>
          </p:spPr>
          <p:txBody>
            <a:bodyPr wrap="none" rtlCol="0">
              <a:spAutoFit/>
            </a:bodyPr>
            <a:lstStyle/>
            <a:p>
              <a:r>
                <a:rPr lang="en-US" sz="7200" dirty="0"/>
                <a:t>*</a:t>
              </a:r>
            </a:p>
          </p:txBody>
        </p:sp>
        <p:sp>
          <p:nvSpPr>
            <p:cNvPr id="24" name="Rectangle 23">
              <a:extLst>
                <a:ext uri="{FF2B5EF4-FFF2-40B4-BE49-F238E27FC236}">
                  <a16:creationId xmlns:a16="http://schemas.microsoft.com/office/drawing/2014/main" id="{953CF17B-1B4E-4342-82CB-18A24E770FDB}"/>
                </a:ext>
              </a:extLst>
            </p:cNvPr>
            <p:cNvSpPr/>
            <p:nvPr/>
          </p:nvSpPr>
          <p:spPr>
            <a:xfrm>
              <a:off x="7330633" y="288658"/>
              <a:ext cx="990600" cy="412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6D1952-261D-480E-9C00-9445F20466AA}"/>
                </a:ext>
              </a:extLst>
            </p:cNvPr>
            <p:cNvSpPr/>
            <p:nvPr/>
          </p:nvSpPr>
          <p:spPr>
            <a:xfrm>
              <a:off x="7330633" y="765731"/>
              <a:ext cx="990600" cy="412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3A4D8F-71DB-4EB1-89A5-CBDC721498DD}"/>
                </a:ext>
              </a:extLst>
            </p:cNvPr>
            <p:cNvSpPr/>
            <p:nvPr/>
          </p:nvSpPr>
          <p:spPr>
            <a:xfrm>
              <a:off x="7320896" y="1292314"/>
              <a:ext cx="990600" cy="412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83E0595-5DCE-49D6-B453-29EC1362D463}"/>
                </a:ext>
              </a:extLst>
            </p:cNvPr>
            <p:cNvSpPr txBox="1"/>
            <p:nvPr/>
          </p:nvSpPr>
          <p:spPr>
            <a:xfrm>
              <a:off x="7294818" y="1663676"/>
              <a:ext cx="1205779" cy="646331"/>
            </a:xfrm>
            <a:prstGeom prst="rect">
              <a:avLst/>
            </a:prstGeom>
            <a:noFill/>
          </p:spPr>
          <p:txBody>
            <a:bodyPr wrap="none" rtlCol="0">
              <a:spAutoFit/>
            </a:bodyPr>
            <a:lstStyle/>
            <a:p>
              <a:r>
                <a:rPr lang="en-US" sz="3600" dirty="0"/>
                <a:t>…256</a:t>
              </a:r>
            </a:p>
          </p:txBody>
        </p:sp>
        <p:sp>
          <p:nvSpPr>
            <p:cNvPr id="91" name="TextBox 90">
              <a:extLst>
                <a:ext uri="{FF2B5EF4-FFF2-40B4-BE49-F238E27FC236}">
                  <a16:creationId xmlns:a16="http://schemas.microsoft.com/office/drawing/2014/main" id="{3FEE62E0-E829-4927-AA94-9A9DB083B3AA}"/>
                </a:ext>
              </a:extLst>
            </p:cNvPr>
            <p:cNvSpPr txBox="1"/>
            <p:nvPr/>
          </p:nvSpPr>
          <p:spPr>
            <a:xfrm>
              <a:off x="8282730" y="62572"/>
              <a:ext cx="1904578" cy="646331"/>
            </a:xfrm>
            <a:prstGeom prst="rect">
              <a:avLst/>
            </a:prstGeom>
            <a:noFill/>
          </p:spPr>
          <p:txBody>
            <a:bodyPr wrap="square" rtlCol="0">
              <a:spAutoFit/>
            </a:bodyPr>
            <a:lstStyle/>
            <a:p>
              <a:r>
                <a:rPr lang="en-US" sz="3600" dirty="0"/>
                <a:t>3</a:t>
              </a:r>
              <a:r>
                <a:rPr lang="en-US" sz="2000" dirty="0"/>
                <a:t>, with stride 2</a:t>
              </a:r>
            </a:p>
          </p:txBody>
        </p:sp>
      </p:grpSp>
      <p:grpSp>
        <p:nvGrpSpPr>
          <p:cNvPr id="106" name="Group 105">
            <a:extLst>
              <a:ext uri="{FF2B5EF4-FFF2-40B4-BE49-F238E27FC236}">
                <a16:creationId xmlns:a16="http://schemas.microsoft.com/office/drawing/2014/main" id="{6CA89FD9-FB93-479D-8B64-CCF607A7E97E}"/>
              </a:ext>
            </a:extLst>
          </p:cNvPr>
          <p:cNvGrpSpPr/>
          <p:nvPr/>
        </p:nvGrpSpPr>
        <p:grpSpPr>
          <a:xfrm>
            <a:off x="8660086" y="781452"/>
            <a:ext cx="1931788" cy="1297371"/>
            <a:chOff x="8514585" y="821699"/>
            <a:chExt cx="1931788" cy="1297371"/>
          </a:xfrm>
        </p:grpSpPr>
        <p:sp>
          <p:nvSpPr>
            <p:cNvPr id="92" name="TextBox 91">
              <a:extLst>
                <a:ext uri="{FF2B5EF4-FFF2-40B4-BE49-F238E27FC236}">
                  <a16:creationId xmlns:a16="http://schemas.microsoft.com/office/drawing/2014/main" id="{82531E0D-3977-411E-BBEC-2FCC07CD9FA5}"/>
                </a:ext>
              </a:extLst>
            </p:cNvPr>
            <p:cNvSpPr txBox="1"/>
            <p:nvPr/>
          </p:nvSpPr>
          <p:spPr>
            <a:xfrm>
              <a:off x="9559592" y="1472739"/>
              <a:ext cx="886781" cy="646331"/>
            </a:xfrm>
            <a:prstGeom prst="rect">
              <a:avLst/>
            </a:prstGeom>
            <a:noFill/>
          </p:spPr>
          <p:txBody>
            <a:bodyPr wrap="none" rtlCol="0">
              <a:spAutoFit/>
            </a:bodyPr>
            <a:lstStyle/>
            <a:p>
              <a:r>
                <a:rPr lang="en-US" sz="3600" dirty="0"/>
                <a:t>256</a:t>
              </a:r>
            </a:p>
          </p:txBody>
        </p:sp>
        <p:grpSp>
          <p:nvGrpSpPr>
            <p:cNvPr id="105" name="Group 104">
              <a:extLst>
                <a:ext uri="{FF2B5EF4-FFF2-40B4-BE49-F238E27FC236}">
                  <a16:creationId xmlns:a16="http://schemas.microsoft.com/office/drawing/2014/main" id="{B5D53D7A-3C08-48C4-811A-6EA1894C192C}"/>
                </a:ext>
              </a:extLst>
            </p:cNvPr>
            <p:cNvGrpSpPr/>
            <p:nvPr/>
          </p:nvGrpSpPr>
          <p:grpSpPr>
            <a:xfrm>
              <a:off x="8514585" y="821699"/>
              <a:ext cx="1835140" cy="1125886"/>
              <a:chOff x="8514585" y="821699"/>
              <a:chExt cx="1835140" cy="1125886"/>
            </a:xfrm>
          </p:grpSpPr>
          <p:sp>
            <p:nvSpPr>
              <p:cNvPr id="32" name="Arrow: Down 31">
                <a:extLst>
                  <a:ext uri="{FF2B5EF4-FFF2-40B4-BE49-F238E27FC236}">
                    <a16:creationId xmlns:a16="http://schemas.microsoft.com/office/drawing/2014/main" id="{A6DF2BB5-9CBD-4407-AE12-0A54A5C4F777}"/>
                  </a:ext>
                </a:extLst>
              </p:cNvPr>
              <p:cNvSpPr/>
              <p:nvPr/>
            </p:nvSpPr>
            <p:spPr>
              <a:xfrm rot="16200000">
                <a:off x="8462455" y="920750"/>
                <a:ext cx="482600" cy="34942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68C176C-0F54-4326-BA01-A78754B75BB5}"/>
                  </a:ext>
                </a:extLst>
              </p:cNvPr>
              <p:cNvSpPr/>
              <p:nvPr/>
            </p:nvSpPr>
            <p:spPr>
              <a:xfrm>
                <a:off x="9625556" y="825740"/>
                <a:ext cx="104787" cy="709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128D15-4EFF-4109-B73F-2FBE0A4B3231}"/>
                  </a:ext>
                </a:extLst>
              </p:cNvPr>
              <p:cNvSpPr/>
              <p:nvPr/>
            </p:nvSpPr>
            <p:spPr>
              <a:xfrm>
                <a:off x="9770508" y="825740"/>
                <a:ext cx="116063" cy="70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B07FD5-76DF-4C86-BE79-9D9455CCD337}"/>
                  </a:ext>
                </a:extLst>
              </p:cNvPr>
              <p:cNvSpPr/>
              <p:nvPr/>
            </p:nvSpPr>
            <p:spPr>
              <a:xfrm>
                <a:off x="9939655" y="825740"/>
                <a:ext cx="92842" cy="70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E40C625-C31E-498D-B562-D0779D0E9711}"/>
                  </a:ext>
                </a:extLst>
              </p:cNvPr>
              <p:cNvSpPr/>
              <p:nvPr/>
            </p:nvSpPr>
            <p:spPr>
              <a:xfrm>
                <a:off x="10086490" y="825740"/>
                <a:ext cx="116065" cy="70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7E65C91-ACF3-4631-B7E6-5FA1EFBCD55A}"/>
                  </a:ext>
                </a:extLst>
              </p:cNvPr>
              <p:cNvSpPr/>
              <p:nvPr/>
            </p:nvSpPr>
            <p:spPr>
              <a:xfrm>
                <a:off x="10244938" y="825740"/>
                <a:ext cx="104787" cy="70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585D1ED-5C5A-4579-A4EE-D633F82A9C66}"/>
                      </a:ext>
                    </a:extLst>
                  </p:cNvPr>
                  <p:cNvSpPr txBox="1"/>
                  <p:nvPr/>
                </p:nvSpPr>
                <p:spPr>
                  <a:xfrm>
                    <a:off x="8514585" y="821699"/>
                    <a:ext cx="345101" cy="112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𝑇</m:t>
                              </m:r>
                            </m:num>
                            <m:den>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𝑛</m:t>
                                  </m:r>
                                </m:sup>
                              </m:sSup>
                            </m:den>
                          </m:f>
                        </m:oMath>
                      </m:oMathPara>
                    </a14:m>
                    <a:endParaRPr lang="en-US" sz="3600" dirty="0"/>
                  </a:p>
                </p:txBody>
              </p:sp>
            </mc:Choice>
            <mc:Fallback xmlns="">
              <p:sp>
                <p:nvSpPr>
                  <p:cNvPr id="93" name="TextBox 92">
                    <a:extLst>
                      <a:ext uri="{FF2B5EF4-FFF2-40B4-BE49-F238E27FC236}">
                        <a16:creationId xmlns:a16="http://schemas.microsoft.com/office/drawing/2014/main" id="{8585D1ED-5C5A-4579-A4EE-D633F82A9C66}"/>
                      </a:ext>
                    </a:extLst>
                  </p:cNvPr>
                  <p:cNvSpPr txBox="1">
                    <a:spLocks noRot="1" noChangeAspect="1" noMove="1" noResize="1" noEditPoints="1" noAdjustHandles="1" noChangeArrowheads="1" noChangeShapeType="1" noTextEdit="1"/>
                  </p:cNvSpPr>
                  <p:nvPr/>
                </p:nvSpPr>
                <p:spPr>
                  <a:xfrm>
                    <a:off x="8514585" y="821699"/>
                    <a:ext cx="345101" cy="1125886"/>
                  </a:xfrm>
                  <a:prstGeom prst="rect">
                    <a:avLst/>
                  </a:prstGeom>
                  <a:blipFill>
                    <a:blip r:embed="rId3"/>
                    <a:stretch>
                      <a:fillRect r="-189286"/>
                    </a:stretch>
                  </a:blipFill>
                </p:spPr>
                <p:txBody>
                  <a:bodyPr/>
                  <a:lstStyle/>
                  <a:p>
                    <a:r>
                      <a:rPr lang="en-US">
                        <a:noFill/>
                      </a:rPr>
                      <a:t> </a:t>
                    </a:r>
                  </a:p>
                </p:txBody>
              </p:sp>
            </mc:Fallback>
          </mc:AlternateContent>
        </p:grpSp>
      </p:grpSp>
      <p:grpSp>
        <p:nvGrpSpPr>
          <p:cNvPr id="109" name="Group 108">
            <a:extLst>
              <a:ext uri="{FF2B5EF4-FFF2-40B4-BE49-F238E27FC236}">
                <a16:creationId xmlns:a16="http://schemas.microsoft.com/office/drawing/2014/main" id="{0BA3C9E5-2C3E-49F1-8412-4599B222A27E}"/>
              </a:ext>
            </a:extLst>
          </p:cNvPr>
          <p:cNvGrpSpPr/>
          <p:nvPr/>
        </p:nvGrpSpPr>
        <p:grpSpPr>
          <a:xfrm>
            <a:off x="8054120" y="1215064"/>
            <a:ext cx="3963688" cy="4502700"/>
            <a:chOff x="8054120" y="1215064"/>
            <a:chExt cx="3963688" cy="4502700"/>
          </a:xfrm>
        </p:grpSpPr>
        <p:pic>
          <p:nvPicPr>
            <p:cNvPr id="108" name="Picture 107">
              <a:extLst>
                <a:ext uri="{FF2B5EF4-FFF2-40B4-BE49-F238E27FC236}">
                  <a16:creationId xmlns:a16="http://schemas.microsoft.com/office/drawing/2014/main" id="{BC51FCDF-538B-4663-800F-B3FE5230285B}"/>
                </a:ext>
              </a:extLst>
            </p:cNvPr>
            <p:cNvPicPr>
              <a:picLocks noChangeAspect="1"/>
            </p:cNvPicPr>
            <p:nvPr/>
          </p:nvPicPr>
          <p:blipFill>
            <a:blip r:embed="rId4"/>
            <a:stretch>
              <a:fillRect/>
            </a:stretch>
          </p:blipFill>
          <p:spPr>
            <a:xfrm rot="10800000">
              <a:off x="8054120" y="3655044"/>
              <a:ext cx="2409865" cy="1578142"/>
            </a:xfrm>
            <a:prstGeom prst="rect">
              <a:avLst/>
            </a:prstGeom>
          </p:spPr>
        </p:pic>
        <p:sp>
          <p:nvSpPr>
            <p:cNvPr id="39" name="Arrow: Curved Down 38">
              <a:extLst>
                <a:ext uri="{FF2B5EF4-FFF2-40B4-BE49-F238E27FC236}">
                  <a16:creationId xmlns:a16="http://schemas.microsoft.com/office/drawing/2014/main" id="{6DBC8E46-432F-4296-920C-7702E042F248}"/>
                </a:ext>
              </a:extLst>
            </p:cNvPr>
            <p:cNvSpPr/>
            <p:nvPr/>
          </p:nvSpPr>
          <p:spPr>
            <a:xfrm rot="5400000">
              <a:off x="9619430" y="2272150"/>
              <a:ext cx="3084745" cy="970573"/>
            </a:xfrm>
            <a:prstGeom prst="curved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TextBox 93">
              <a:extLst>
                <a:ext uri="{FF2B5EF4-FFF2-40B4-BE49-F238E27FC236}">
                  <a16:creationId xmlns:a16="http://schemas.microsoft.com/office/drawing/2014/main" id="{0740E81B-F590-4301-95B9-E28D76832849}"/>
                </a:ext>
              </a:extLst>
            </p:cNvPr>
            <p:cNvSpPr txBox="1"/>
            <p:nvPr/>
          </p:nvSpPr>
          <p:spPr>
            <a:xfrm>
              <a:off x="8734362" y="4694933"/>
              <a:ext cx="886781" cy="646331"/>
            </a:xfrm>
            <a:prstGeom prst="rect">
              <a:avLst/>
            </a:prstGeom>
            <a:noFill/>
          </p:spPr>
          <p:txBody>
            <a:bodyPr wrap="none" rtlCol="0">
              <a:spAutoFit/>
            </a:bodyPr>
            <a:lstStyle/>
            <a:p>
              <a:r>
                <a:rPr lang="en-US" sz="3600" dirty="0"/>
                <a:t>256</a:t>
              </a:r>
            </a:p>
          </p:txBody>
        </p:sp>
        <p:sp>
          <p:nvSpPr>
            <p:cNvPr id="95" name="TextBox 94">
              <a:extLst>
                <a:ext uri="{FF2B5EF4-FFF2-40B4-BE49-F238E27FC236}">
                  <a16:creationId xmlns:a16="http://schemas.microsoft.com/office/drawing/2014/main" id="{E4CE8670-6C9C-4B42-BCB6-A01DF005DA67}"/>
                </a:ext>
              </a:extLst>
            </p:cNvPr>
            <p:cNvSpPr txBox="1"/>
            <p:nvPr/>
          </p:nvSpPr>
          <p:spPr>
            <a:xfrm>
              <a:off x="10254633" y="4168968"/>
              <a:ext cx="418704" cy="646331"/>
            </a:xfrm>
            <a:prstGeom prst="rect">
              <a:avLst/>
            </a:prstGeom>
            <a:noFill/>
          </p:spPr>
          <p:txBody>
            <a:bodyPr wrap="none" rtlCol="0">
              <a:spAutoFit/>
            </a:bodyPr>
            <a:lstStyle/>
            <a:p>
              <a:r>
                <a:rPr lang="en-US" sz="3600" dirty="0"/>
                <a:t>1</a:t>
              </a:r>
            </a:p>
          </p:txBody>
        </p:sp>
        <p:sp>
          <p:nvSpPr>
            <p:cNvPr id="96" name="TextBox 95">
              <a:extLst>
                <a:ext uri="{FF2B5EF4-FFF2-40B4-BE49-F238E27FC236}">
                  <a16:creationId xmlns:a16="http://schemas.microsoft.com/office/drawing/2014/main" id="{74B877A7-DB4C-425B-A6B2-2B350964EEBE}"/>
                </a:ext>
              </a:extLst>
            </p:cNvPr>
            <p:cNvSpPr txBox="1"/>
            <p:nvPr/>
          </p:nvSpPr>
          <p:spPr>
            <a:xfrm>
              <a:off x="10673337" y="4332769"/>
              <a:ext cx="1344471" cy="1384995"/>
            </a:xfrm>
            <a:prstGeom prst="rect">
              <a:avLst/>
            </a:prstGeom>
            <a:noFill/>
          </p:spPr>
          <p:txBody>
            <a:bodyPr wrap="none" rtlCol="0">
              <a:spAutoFit/>
            </a:bodyPr>
            <a:lstStyle/>
            <a:p>
              <a:r>
                <a:rPr lang="en-US" sz="2800" dirty="0">
                  <a:solidFill>
                    <a:srgbClr val="FF0000"/>
                  </a:solidFill>
                </a:rPr>
                <a:t>Global</a:t>
              </a:r>
            </a:p>
            <a:p>
              <a:r>
                <a:rPr lang="en-US" sz="2800" dirty="0">
                  <a:solidFill>
                    <a:srgbClr val="FF0000"/>
                  </a:solidFill>
                </a:rPr>
                <a:t>Max</a:t>
              </a:r>
            </a:p>
            <a:p>
              <a:r>
                <a:rPr lang="en-US" sz="2800" dirty="0">
                  <a:solidFill>
                    <a:srgbClr val="FF0000"/>
                  </a:solidFill>
                </a:rPr>
                <a:t>Pooling</a:t>
              </a:r>
              <a:r>
                <a:rPr lang="en-US" sz="2800" dirty="0"/>
                <a:t> </a:t>
              </a:r>
            </a:p>
          </p:txBody>
        </p:sp>
      </p:grpSp>
      <p:grpSp>
        <p:nvGrpSpPr>
          <p:cNvPr id="110" name="Group 109">
            <a:extLst>
              <a:ext uri="{FF2B5EF4-FFF2-40B4-BE49-F238E27FC236}">
                <a16:creationId xmlns:a16="http://schemas.microsoft.com/office/drawing/2014/main" id="{A5C001A1-E929-40AC-9405-28666DAD5656}"/>
              </a:ext>
            </a:extLst>
          </p:cNvPr>
          <p:cNvGrpSpPr/>
          <p:nvPr/>
        </p:nvGrpSpPr>
        <p:grpSpPr>
          <a:xfrm>
            <a:off x="2376494" y="2698581"/>
            <a:ext cx="5580805" cy="3491067"/>
            <a:chOff x="2219527" y="2710936"/>
            <a:chExt cx="5580805" cy="3491067"/>
          </a:xfrm>
        </p:grpSpPr>
        <p:pic>
          <p:nvPicPr>
            <p:cNvPr id="43" name="Picture 42">
              <a:extLst>
                <a:ext uri="{FF2B5EF4-FFF2-40B4-BE49-F238E27FC236}">
                  <a16:creationId xmlns:a16="http://schemas.microsoft.com/office/drawing/2014/main" id="{23D34598-AFD5-4F15-9C7B-1FF4C4550294}"/>
                </a:ext>
              </a:extLst>
            </p:cNvPr>
            <p:cNvPicPr>
              <a:picLocks noChangeAspect="1"/>
            </p:cNvPicPr>
            <p:nvPr/>
          </p:nvPicPr>
          <p:blipFill>
            <a:blip r:embed="rId4"/>
            <a:stretch>
              <a:fillRect/>
            </a:stretch>
          </p:blipFill>
          <p:spPr>
            <a:xfrm rot="5400000">
              <a:off x="5568980" y="3802325"/>
              <a:ext cx="2409865" cy="1578142"/>
            </a:xfrm>
            <a:prstGeom prst="rect">
              <a:avLst/>
            </a:prstGeom>
          </p:spPr>
        </p:pic>
        <p:sp>
          <p:nvSpPr>
            <p:cNvPr id="44" name="Rectangle 43">
              <a:extLst>
                <a:ext uri="{FF2B5EF4-FFF2-40B4-BE49-F238E27FC236}">
                  <a16:creationId xmlns:a16="http://schemas.microsoft.com/office/drawing/2014/main" id="{B1293D5C-77ED-40C1-B88D-28BAC398E87F}"/>
                </a:ext>
              </a:extLst>
            </p:cNvPr>
            <p:cNvSpPr/>
            <p:nvPr/>
          </p:nvSpPr>
          <p:spPr>
            <a:xfrm>
              <a:off x="2219527" y="2710936"/>
              <a:ext cx="1635305" cy="143612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Buzz</a:t>
              </a:r>
            </a:p>
          </p:txBody>
        </p:sp>
        <p:sp>
          <p:nvSpPr>
            <p:cNvPr id="45" name="Rectangle 44">
              <a:extLst>
                <a:ext uri="{FF2B5EF4-FFF2-40B4-BE49-F238E27FC236}">
                  <a16:creationId xmlns:a16="http://schemas.microsoft.com/office/drawing/2014/main" id="{65D93F97-6AFF-4AC8-94AB-F2FDB573764F}"/>
                </a:ext>
              </a:extLst>
            </p:cNvPr>
            <p:cNvSpPr/>
            <p:nvPr/>
          </p:nvSpPr>
          <p:spPr>
            <a:xfrm>
              <a:off x="2219528" y="4492134"/>
              <a:ext cx="1635305" cy="1436127"/>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Minibuzz</a:t>
              </a:r>
              <a:endParaRPr lang="en-US" sz="2800" dirty="0"/>
            </a:p>
          </p:txBody>
        </p:sp>
        <p:cxnSp>
          <p:nvCxnSpPr>
            <p:cNvPr id="47" name="Straight Arrow Connector 46">
              <a:extLst>
                <a:ext uri="{FF2B5EF4-FFF2-40B4-BE49-F238E27FC236}">
                  <a16:creationId xmlns:a16="http://schemas.microsoft.com/office/drawing/2014/main" id="{45826E01-7574-4E9E-9B11-201CF17B2C5A}"/>
                </a:ext>
              </a:extLst>
            </p:cNvPr>
            <p:cNvCxnSpPr>
              <a:cxnSpLocks/>
            </p:cNvCxnSpPr>
            <p:nvPr/>
          </p:nvCxnSpPr>
          <p:spPr>
            <a:xfrm flipH="1" flipV="1">
              <a:off x="3476565" y="3354751"/>
              <a:ext cx="3343287" cy="522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78D55B-193B-41BD-ACC7-F5B7029D3AAF}"/>
                </a:ext>
              </a:extLst>
            </p:cNvPr>
            <p:cNvCxnSpPr>
              <a:cxnSpLocks/>
            </p:cNvCxnSpPr>
            <p:nvPr/>
          </p:nvCxnSpPr>
          <p:spPr>
            <a:xfrm flipH="1" flipV="1">
              <a:off x="3529081" y="3449196"/>
              <a:ext cx="3255072" cy="7790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C93AA79-AF94-463F-A85F-5BDFAADF7B4B}"/>
                </a:ext>
              </a:extLst>
            </p:cNvPr>
            <p:cNvCxnSpPr>
              <a:cxnSpLocks/>
            </p:cNvCxnSpPr>
            <p:nvPr/>
          </p:nvCxnSpPr>
          <p:spPr>
            <a:xfrm flipH="1" flipV="1">
              <a:off x="3493382" y="3512390"/>
              <a:ext cx="3280531" cy="10790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78896A7-35B6-4063-B770-6806707E431D}"/>
                </a:ext>
              </a:extLst>
            </p:cNvPr>
            <p:cNvCxnSpPr>
              <a:cxnSpLocks/>
            </p:cNvCxnSpPr>
            <p:nvPr/>
          </p:nvCxnSpPr>
          <p:spPr>
            <a:xfrm flipH="1" flipV="1">
              <a:off x="3476565" y="3593260"/>
              <a:ext cx="3307588" cy="1380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5E43A1-8223-416F-AA0E-5A589B509931}"/>
                </a:ext>
              </a:extLst>
            </p:cNvPr>
            <p:cNvCxnSpPr>
              <a:cxnSpLocks/>
            </p:cNvCxnSpPr>
            <p:nvPr/>
          </p:nvCxnSpPr>
          <p:spPr>
            <a:xfrm flipH="1" flipV="1">
              <a:off x="3466325" y="3719965"/>
              <a:ext cx="3296674" cy="15561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21C64EB-75DB-4E92-B444-0EAA9DA7D380}"/>
                </a:ext>
              </a:extLst>
            </p:cNvPr>
            <p:cNvCxnSpPr>
              <a:cxnSpLocks/>
            </p:cNvCxnSpPr>
            <p:nvPr/>
          </p:nvCxnSpPr>
          <p:spPr>
            <a:xfrm flipH="1">
              <a:off x="3706394" y="3868918"/>
              <a:ext cx="3088751" cy="12313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0D96A11-B010-4FD9-BA89-922C41DC5E05}"/>
                </a:ext>
              </a:extLst>
            </p:cNvPr>
            <p:cNvCxnSpPr>
              <a:cxnSpLocks/>
            </p:cNvCxnSpPr>
            <p:nvPr/>
          </p:nvCxnSpPr>
          <p:spPr>
            <a:xfrm flipH="1">
              <a:off x="3772755" y="4227434"/>
              <a:ext cx="2923884" cy="9672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8D0BAA8-B658-4D96-9051-1C48C4ADDEE7}"/>
                </a:ext>
              </a:extLst>
            </p:cNvPr>
            <p:cNvCxnSpPr>
              <a:cxnSpLocks/>
            </p:cNvCxnSpPr>
            <p:nvPr/>
          </p:nvCxnSpPr>
          <p:spPr>
            <a:xfrm flipH="1">
              <a:off x="3770525" y="4572287"/>
              <a:ext cx="3024622" cy="7463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E670A87-30C1-4F8D-9F98-4EB91E418709}"/>
                </a:ext>
              </a:extLst>
            </p:cNvPr>
            <p:cNvCxnSpPr>
              <a:cxnSpLocks/>
            </p:cNvCxnSpPr>
            <p:nvPr/>
          </p:nvCxnSpPr>
          <p:spPr>
            <a:xfrm flipH="1">
              <a:off x="3770525" y="4960761"/>
              <a:ext cx="3008194" cy="4420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FB73F5C-DA25-4DAD-AC52-26B755106473}"/>
                </a:ext>
              </a:extLst>
            </p:cNvPr>
            <p:cNvCxnSpPr>
              <a:cxnSpLocks/>
            </p:cNvCxnSpPr>
            <p:nvPr/>
          </p:nvCxnSpPr>
          <p:spPr>
            <a:xfrm flipH="1">
              <a:off x="3754097" y="5289052"/>
              <a:ext cx="3008903" cy="1852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6B28B907-F6F5-432B-BC29-9649BC657F78}"/>
                </a:ext>
              </a:extLst>
            </p:cNvPr>
            <p:cNvSpPr/>
            <p:nvPr/>
          </p:nvSpPr>
          <p:spPr>
            <a:xfrm rot="5400000">
              <a:off x="7384318" y="4309902"/>
              <a:ext cx="482600" cy="34942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B8F27A29-1BA6-4D83-BB8A-70FF46060FA8}"/>
                </a:ext>
              </a:extLst>
            </p:cNvPr>
            <p:cNvSpPr txBox="1"/>
            <p:nvPr/>
          </p:nvSpPr>
          <p:spPr>
            <a:xfrm>
              <a:off x="3865740" y="5678783"/>
              <a:ext cx="3375796" cy="523220"/>
            </a:xfrm>
            <a:prstGeom prst="rect">
              <a:avLst/>
            </a:prstGeom>
            <a:noFill/>
          </p:spPr>
          <p:txBody>
            <a:bodyPr wrap="none" rtlCol="0">
              <a:spAutoFit/>
            </a:bodyPr>
            <a:lstStyle/>
            <a:p>
              <a:r>
                <a:rPr lang="en-US" sz="2800" dirty="0">
                  <a:solidFill>
                    <a:srgbClr val="FF0000"/>
                  </a:solidFill>
                </a:rPr>
                <a:t>Fully Connected Layer</a:t>
              </a:r>
              <a:endParaRPr lang="en-US" sz="2800" dirty="0"/>
            </a:p>
          </p:txBody>
        </p:sp>
      </p:grpSp>
      <p:grpSp>
        <p:nvGrpSpPr>
          <p:cNvPr id="103" name="Group 102">
            <a:extLst>
              <a:ext uri="{FF2B5EF4-FFF2-40B4-BE49-F238E27FC236}">
                <a16:creationId xmlns:a16="http://schemas.microsoft.com/office/drawing/2014/main" id="{D76B8C01-0798-4B2F-ACB8-9FCFEBA0962C}"/>
              </a:ext>
            </a:extLst>
          </p:cNvPr>
          <p:cNvGrpSpPr/>
          <p:nvPr/>
        </p:nvGrpSpPr>
        <p:grpSpPr>
          <a:xfrm>
            <a:off x="4947532" y="-46901"/>
            <a:ext cx="1572144" cy="2407024"/>
            <a:chOff x="4972094" y="-71527"/>
            <a:chExt cx="1572144" cy="2407024"/>
          </a:xfrm>
        </p:grpSpPr>
        <p:sp>
          <p:nvSpPr>
            <p:cNvPr id="19" name="Arrow: Down 18">
              <a:extLst>
                <a:ext uri="{FF2B5EF4-FFF2-40B4-BE49-F238E27FC236}">
                  <a16:creationId xmlns:a16="http://schemas.microsoft.com/office/drawing/2014/main" id="{C24483D5-115A-483B-94D7-2AB664484D96}"/>
                </a:ext>
              </a:extLst>
            </p:cNvPr>
            <p:cNvSpPr/>
            <p:nvPr/>
          </p:nvSpPr>
          <p:spPr>
            <a:xfrm rot="16200000">
              <a:off x="4905508" y="924014"/>
              <a:ext cx="482600" cy="349428"/>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A99662-5595-40EB-A841-586D424863F6}"/>
                </a:ext>
              </a:extLst>
            </p:cNvPr>
            <p:cNvSpPr/>
            <p:nvPr/>
          </p:nvSpPr>
          <p:spPr>
            <a:xfrm>
              <a:off x="5553638" y="419278"/>
              <a:ext cx="990600" cy="135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767A6F03-557F-4260-9FBA-8B4F2E715F72}"/>
                </a:ext>
              </a:extLst>
            </p:cNvPr>
            <p:cNvSpPr txBox="1"/>
            <p:nvPr/>
          </p:nvSpPr>
          <p:spPr>
            <a:xfrm>
              <a:off x="4972094" y="-71527"/>
              <a:ext cx="1007455" cy="523220"/>
            </a:xfrm>
            <a:prstGeom prst="rect">
              <a:avLst/>
            </a:prstGeom>
            <a:noFill/>
          </p:spPr>
          <p:txBody>
            <a:bodyPr wrap="none" rtlCol="0">
              <a:spAutoFit/>
            </a:bodyPr>
            <a:lstStyle/>
            <a:p>
              <a:r>
                <a:rPr lang="en-US" sz="2800" dirty="0">
                  <a:solidFill>
                    <a:srgbClr val="FF0000"/>
                  </a:solidFill>
                </a:rPr>
                <a:t>ReLU</a:t>
              </a:r>
              <a:r>
                <a:rPr lang="en-US" sz="2800" dirty="0"/>
                <a:t> </a:t>
              </a:r>
            </a:p>
          </p:txBody>
        </p:sp>
        <p:sp>
          <p:nvSpPr>
            <p:cNvPr id="99" name="TextBox 98">
              <a:extLst>
                <a:ext uri="{FF2B5EF4-FFF2-40B4-BE49-F238E27FC236}">
                  <a16:creationId xmlns:a16="http://schemas.microsoft.com/office/drawing/2014/main" id="{0D592722-C7C4-4BFA-896F-0D1642F525DD}"/>
                </a:ext>
              </a:extLst>
            </p:cNvPr>
            <p:cNvSpPr txBox="1"/>
            <p:nvPr/>
          </p:nvSpPr>
          <p:spPr>
            <a:xfrm>
              <a:off x="5577992" y="1689166"/>
              <a:ext cx="886781" cy="646331"/>
            </a:xfrm>
            <a:prstGeom prst="rect">
              <a:avLst/>
            </a:prstGeom>
            <a:noFill/>
          </p:spPr>
          <p:txBody>
            <a:bodyPr wrap="none" rtlCol="0">
              <a:spAutoFit/>
            </a:bodyPr>
            <a:lstStyle/>
            <a:p>
              <a:r>
                <a:rPr lang="en-US" sz="3600" dirty="0"/>
                <a:t>256</a:t>
              </a:r>
            </a:p>
          </p:txBody>
        </p:sp>
        <p:sp>
          <p:nvSpPr>
            <p:cNvPr id="100" name="TextBox 99">
              <a:extLst>
                <a:ext uri="{FF2B5EF4-FFF2-40B4-BE49-F238E27FC236}">
                  <a16:creationId xmlns:a16="http://schemas.microsoft.com/office/drawing/2014/main" id="{6FB9A142-AC01-4BFC-A1B7-8A34BCB918DE}"/>
                </a:ext>
              </a:extLst>
            </p:cNvPr>
            <p:cNvSpPr txBox="1"/>
            <p:nvPr/>
          </p:nvSpPr>
          <p:spPr>
            <a:xfrm>
              <a:off x="5208026" y="1140901"/>
              <a:ext cx="409086" cy="646331"/>
            </a:xfrm>
            <a:prstGeom prst="rect">
              <a:avLst/>
            </a:prstGeom>
            <a:noFill/>
          </p:spPr>
          <p:txBody>
            <a:bodyPr wrap="none" rtlCol="0">
              <a:spAutoFit/>
            </a:bodyPr>
            <a:lstStyle/>
            <a:p>
              <a:r>
                <a:rPr lang="en-US" sz="3600" dirty="0"/>
                <a:t>T</a:t>
              </a:r>
            </a:p>
          </p:txBody>
        </p:sp>
      </p:grpSp>
      <p:sp>
        <p:nvSpPr>
          <p:cNvPr id="2" name="TextBox 1">
            <a:extLst>
              <a:ext uri="{FF2B5EF4-FFF2-40B4-BE49-F238E27FC236}">
                <a16:creationId xmlns:a16="http://schemas.microsoft.com/office/drawing/2014/main" id="{BFCF2D2C-5635-404E-955B-E116A5B719B3}"/>
              </a:ext>
            </a:extLst>
          </p:cNvPr>
          <p:cNvSpPr txBox="1"/>
          <p:nvPr/>
        </p:nvSpPr>
        <p:spPr>
          <a:xfrm>
            <a:off x="34476" y="2324716"/>
            <a:ext cx="2342016" cy="1200329"/>
          </a:xfrm>
          <a:prstGeom prst="rect">
            <a:avLst/>
          </a:prstGeom>
          <a:noFill/>
        </p:spPr>
        <p:txBody>
          <a:bodyPr wrap="square" rtlCol="0">
            <a:spAutoFit/>
          </a:bodyPr>
          <a:lstStyle/>
          <a:p>
            <a:r>
              <a:rPr lang="en-US" dirty="0"/>
              <a:t>1025: value from STFT</a:t>
            </a:r>
          </a:p>
          <a:p>
            <a:r>
              <a:rPr lang="en-US" dirty="0"/>
              <a:t>N=2048</a:t>
            </a:r>
          </a:p>
          <a:p>
            <a:r>
              <a:rPr lang="en-US" dirty="0"/>
              <a:t>Window length = 1024</a:t>
            </a:r>
          </a:p>
          <a:p>
            <a:r>
              <a:rPr lang="en-US" dirty="0"/>
              <a:t>Hop length = 512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02930D-47C8-4210-94BE-8C757435675B}"/>
                  </a:ext>
                </a:extLst>
              </p:cNvPr>
              <p:cNvSpPr txBox="1"/>
              <p:nvPr/>
            </p:nvSpPr>
            <p:spPr>
              <a:xfrm>
                <a:off x="7082533" y="2631992"/>
                <a:ext cx="65375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𝑛</m:t>
                      </m:r>
                    </m:oMath>
                  </m:oMathPara>
                </a14:m>
                <a:endParaRPr lang="en-US" sz="3600" i="1" dirty="0"/>
              </a:p>
            </p:txBody>
          </p:sp>
        </mc:Choice>
        <mc:Fallback xmlns="">
          <p:sp>
            <p:nvSpPr>
              <p:cNvPr id="6" name="TextBox 5">
                <a:extLst>
                  <a:ext uri="{FF2B5EF4-FFF2-40B4-BE49-F238E27FC236}">
                    <a16:creationId xmlns:a16="http://schemas.microsoft.com/office/drawing/2014/main" id="{3802930D-47C8-4210-94BE-8C757435675B}"/>
                  </a:ext>
                </a:extLst>
              </p:cNvPr>
              <p:cNvSpPr txBox="1">
                <a:spLocks noRot="1" noChangeAspect="1" noMove="1" noResize="1" noEditPoints="1" noAdjustHandles="1" noChangeArrowheads="1" noChangeShapeType="1" noTextEdit="1"/>
              </p:cNvSpPr>
              <p:nvPr/>
            </p:nvSpPr>
            <p:spPr>
              <a:xfrm>
                <a:off x="7082533" y="2631992"/>
                <a:ext cx="653758"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190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103"/>
                                        </p:tgtEl>
                                      </p:cBhvr>
                                    </p:animEffect>
                                    <p:animScale>
                                      <p:cBhvr>
                                        <p:cTn id="35" dur="250" autoRev="1" fill="hold"/>
                                        <p:tgtEl>
                                          <p:spTgt spid="103"/>
                                        </p:tgtEl>
                                      </p:cBhvr>
                                      <p:by x="105000" y="105000"/>
                                    </p:animScale>
                                  </p:childTnLst>
                                </p:cTn>
                              </p:par>
                              <p:par>
                                <p:cTn id="36" presetID="26" presetClass="emph" presetSubtype="0" fill="hold" nodeType="withEffect">
                                  <p:stCondLst>
                                    <p:cond delay="0"/>
                                  </p:stCondLst>
                                  <p:childTnLst>
                                    <p:animEffect transition="out" filter="fade">
                                      <p:cBhvr>
                                        <p:cTn id="37" dur="500" tmFilter="0, 0; .2, .5; .8, .5; 1, 0"/>
                                        <p:tgtEl>
                                          <p:spTgt spid="104"/>
                                        </p:tgtEl>
                                      </p:cBhvr>
                                    </p:animEffect>
                                    <p:animScale>
                                      <p:cBhvr>
                                        <p:cTn id="38" dur="250" autoRev="1" fill="hold"/>
                                        <p:tgtEl>
                                          <p:spTgt spid="104"/>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106"/>
                                        </p:tgtEl>
                                      </p:cBhvr>
                                    </p:animEffect>
                                    <p:animScale>
                                      <p:cBhvr>
                                        <p:cTn id="41" dur="250" autoRev="1" fill="hold"/>
                                        <p:tgtEl>
                                          <p:spTgt spid="106"/>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grpId="1" nodeType="clickEffect">
                                  <p:stCondLst>
                                    <p:cond delay="0"/>
                                  </p:stCondLst>
                                  <p:childTnLst>
                                    <p:animEffect transition="out" filter="fade">
                                      <p:cBhvr>
                                        <p:cTn id="45" dur="500" tmFilter="0, 0; .2, .5; .8, .5; 1, 0"/>
                                        <p:tgtEl>
                                          <p:spTgt spid="30"/>
                                        </p:tgtEl>
                                      </p:cBhvr>
                                    </p:animEffect>
                                    <p:animScale>
                                      <p:cBhvr>
                                        <p:cTn id="46" dur="250" autoRev="1" fill="hold"/>
                                        <p:tgtEl>
                                          <p:spTgt spid="30"/>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03"/>
                                        </p:tgtEl>
                                      </p:cBhvr>
                                    </p:animEffect>
                                    <p:animScale>
                                      <p:cBhvr>
                                        <p:cTn id="51" dur="250" autoRev="1" fill="hold"/>
                                        <p:tgtEl>
                                          <p:spTgt spid="103"/>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104"/>
                                        </p:tgtEl>
                                      </p:cBhvr>
                                    </p:animEffect>
                                    <p:animScale>
                                      <p:cBhvr>
                                        <p:cTn id="54" dur="250" autoRev="1" fill="hold"/>
                                        <p:tgtEl>
                                          <p:spTgt spid="104"/>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106"/>
                                        </p:tgtEl>
                                      </p:cBhvr>
                                    </p:animEffect>
                                    <p:animScale>
                                      <p:cBhvr>
                                        <p:cTn id="57" dur="250" autoRev="1" fill="hold"/>
                                        <p:tgtEl>
                                          <p:spTgt spid="106"/>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2" nodeType="clickEffect">
                                  <p:stCondLst>
                                    <p:cond delay="0"/>
                                  </p:stCondLst>
                                  <p:childTnLst>
                                    <p:set>
                                      <p:cBhvr>
                                        <p:cTn id="61" dur="1" fill="hold">
                                          <p:stCondLst>
                                            <p:cond delay="0"/>
                                          </p:stCondLst>
                                        </p:cTn>
                                        <p:tgtEl>
                                          <p:spTgt spid="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0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0" grpId="2"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E0B3-6944-4855-82B0-AECF95EA4776}"/>
              </a:ext>
            </a:extLst>
          </p:cNvPr>
          <p:cNvSpPr>
            <a:spLocks noGrp="1"/>
          </p:cNvSpPr>
          <p:nvPr>
            <p:ph type="title"/>
          </p:nvPr>
        </p:nvSpPr>
        <p:spPr/>
        <p:txBody>
          <a:bodyPr/>
          <a:lstStyle/>
          <a:p>
            <a:r>
              <a:rPr lang="en-US" dirty="0"/>
              <a:t>Convolutional Neural Network Model Summary </a:t>
            </a:r>
          </a:p>
        </p:txBody>
      </p:sp>
      <p:pic>
        <p:nvPicPr>
          <p:cNvPr id="5" name="Picture 4">
            <a:extLst>
              <a:ext uri="{FF2B5EF4-FFF2-40B4-BE49-F238E27FC236}">
                <a16:creationId xmlns:a16="http://schemas.microsoft.com/office/drawing/2014/main" id="{A4CB3DC2-D0F1-49B6-8252-9389D0ACD4B4}"/>
              </a:ext>
            </a:extLst>
          </p:cNvPr>
          <p:cNvPicPr>
            <a:picLocks noChangeAspect="1"/>
          </p:cNvPicPr>
          <p:nvPr/>
        </p:nvPicPr>
        <p:blipFill>
          <a:blip r:embed="rId3"/>
          <a:stretch>
            <a:fillRect/>
          </a:stretch>
        </p:blipFill>
        <p:spPr>
          <a:xfrm>
            <a:off x="3531913" y="1938117"/>
            <a:ext cx="5068900" cy="4209764"/>
          </a:xfrm>
          <a:prstGeom prst="rect">
            <a:avLst/>
          </a:prstGeom>
        </p:spPr>
      </p:pic>
    </p:spTree>
    <p:extLst>
      <p:ext uri="{BB962C8B-B14F-4D97-AF65-F5344CB8AC3E}">
        <p14:creationId xmlns:p14="http://schemas.microsoft.com/office/powerpoint/2010/main" val="256908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keras">
            <a:extLst>
              <a:ext uri="{FF2B5EF4-FFF2-40B4-BE49-F238E27FC236}">
                <a16:creationId xmlns:a16="http://schemas.microsoft.com/office/drawing/2014/main" id="{5F87887B-C2B4-4DF5-8414-B0DCF4BAD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782" y="4623854"/>
            <a:ext cx="3895422" cy="156596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aws sagemaker icon">
            <a:extLst>
              <a:ext uri="{FF2B5EF4-FFF2-40B4-BE49-F238E27FC236}">
                <a16:creationId xmlns:a16="http://schemas.microsoft.com/office/drawing/2014/main" id="{ECFBEE2A-9AC7-4C55-B9C1-196897329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005" y="2197480"/>
            <a:ext cx="4357991" cy="21789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ws">
            <a:extLst>
              <a:ext uri="{FF2B5EF4-FFF2-40B4-BE49-F238E27FC236}">
                <a16:creationId xmlns:a16="http://schemas.microsoft.com/office/drawing/2014/main" id="{58ACA897-5953-4B91-80B2-369C87464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791" y="71841"/>
            <a:ext cx="4357991" cy="19905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upyter notebook">
            <a:extLst>
              <a:ext uri="{FF2B5EF4-FFF2-40B4-BE49-F238E27FC236}">
                <a16:creationId xmlns:a16="http://schemas.microsoft.com/office/drawing/2014/main" id="{F938BA33-B0B0-4FB0-AD33-4736AECFAD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3539" y="4736094"/>
            <a:ext cx="1253207" cy="14537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482E550-B61F-4D2C-B579-35F003EA3D0D}"/>
              </a:ext>
            </a:extLst>
          </p:cNvPr>
          <p:cNvPicPr>
            <a:picLocks noChangeAspect="1"/>
          </p:cNvPicPr>
          <p:nvPr/>
        </p:nvPicPr>
        <p:blipFill>
          <a:blip r:embed="rId7"/>
          <a:stretch>
            <a:fillRect/>
          </a:stretch>
        </p:blipFill>
        <p:spPr>
          <a:xfrm>
            <a:off x="3630143" y="2197480"/>
            <a:ext cx="1503724" cy="1497709"/>
          </a:xfrm>
          <a:prstGeom prst="rect">
            <a:avLst/>
          </a:prstGeom>
        </p:spPr>
      </p:pic>
      <p:sp>
        <p:nvSpPr>
          <p:cNvPr id="4" name="TextBox 3">
            <a:extLst>
              <a:ext uri="{FF2B5EF4-FFF2-40B4-BE49-F238E27FC236}">
                <a16:creationId xmlns:a16="http://schemas.microsoft.com/office/drawing/2014/main" id="{C916FDDC-CA09-4B11-AC92-D5998E78379D}"/>
              </a:ext>
            </a:extLst>
          </p:cNvPr>
          <p:cNvSpPr txBox="1"/>
          <p:nvPr/>
        </p:nvSpPr>
        <p:spPr>
          <a:xfrm>
            <a:off x="311285" y="466928"/>
            <a:ext cx="2540696" cy="1200329"/>
          </a:xfrm>
          <a:prstGeom prst="rect">
            <a:avLst/>
          </a:prstGeom>
          <a:noFill/>
        </p:spPr>
        <p:txBody>
          <a:bodyPr wrap="none" rtlCol="0">
            <a:spAutoFit/>
          </a:bodyPr>
          <a:lstStyle/>
          <a:p>
            <a:r>
              <a:rPr lang="en-US" sz="7200" dirty="0"/>
              <a:t>How? </a:t>
            </a:r>
          </a:p>
        </p:txBody>
      </p:sp>
    </p:spTree>
    <p:extLst>
      <p:ext uri="{BB962C8B-B14F-4D97-AF65-F5344CB8AC3E}">
        <p14:creationId xmlns:p14="http://schemas.microsoft.com/office/powerpoint/2010/main" val="3359174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79C8F8-89C7-4F6A-87B5-C61736643FD5}"/>
              </a:ext>
            </a:extLst>
          </p:cNvPr>
          <p:cNvSpPr>
            <a:spLocks noGrp="1"/>
          </p:cNvSpPr>
          <p:nvPr>
            <p:ph type="title"/>
          </p:nvPr>
        </p:nvSpPr>
        <p:spPr/>
        <p:txBody>
          <a:bodyPr/>
          <a:lstStyle/>
          <a:p>
            <a:r>
              <a:rPr lang="en-US" dirty="0"/>
              <a:t>Classification Results</a:t>
            </a:r>
          </a:p>
        </p:txBody>
      </p:sp>
      <p:sp>
        <p:nvSpPr>
          <p:cNvPr id="5" name="Text Placeholder 4">
            <a:extLst>
              <a:ext uri="{FF2B5EF4-FFF2-40B4-BE49-F238E27FC236}">
                <a16:creationId xmlns:a16="http://schemas.microsoft.com/office/drawing/2014/main" id="{5C41DC9D-3CB2-4BA8-BC39-8952951BF8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559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877191E-C4C4-43F3-A1CA-0CBD7FBFCBDD}"/>
              </a:ext>
            </a:extLst>
          </p:cNvPr>
          <p:cNvGrpSpPr/>
          <p:nvPr/>
        </p:nvGrpSpPr>
        <p:grpSpPr>
          <a:xfrm>
            <a:off x="450823" y="2179421"/>
            <a:ext cx="11290353" cy="2499157"/>
            <a:chOff x="14039111" y="20193000"/>
            <a:chExt cx="11290353" cy="2499157"/>
          </a:xfrm>
        </p:grpSpPr>
        <p:grpSp>
          <p:nvGrpSpPr>
            <p:cNvPr id="6" name="Group 5">
              <a:extLst>
                <a:ext uri="{FF2B5EF4-FFF2-40B4-BE49-F238E27FC236}">
                  <a16:creationId xmlns:a16="http://schemas.microsoft.com/office/drawing/2014/main" id="{B810F07E-EF34-40C8-ADFA-CA9DAAFE232F}"/>
                </a:ext>
              </a:extLst>
            </p:cNvPr>
            <p:cNvGrpSpPr/>
            <p:nvPr/>
          </p:nvGrpSpPr>
          <p:grpSpPr>
            <a:xfrm>
              <a:off x="21288766" y="20574000"/>
              <a:ext cx="4040698" cy="1829989"/>
              <a:chOff x="21364966" y="20802600"/>
              <a:chExt cx="4040698" cy="1829989"/>
            </a:xfrm>
          </p:grpSpPr>
          <p:sp>
            <p:nvSpPr>
              <p:cNvPr id="7" name="TextBox 6">
                <a:extLst>
                  <a:ext uri="{FF2B5EF4-FFF2-40B4-BE49-F238E27FC236}">
                    <a16:creationId xmlns:a16="http://schemas.microsoft.com/office/drawing/2014/main" id="{15A396D4-E07A-4732-B434-6CDE0672E796}"/>
                  </a:ext>
                </a:extLst>
              </p:cNvPr>
              <p:cNvSpPr txBox="1"/>
              <p:nvPr/>
            </p:nvSpPr>
            <p:spPr>
              <a:xfrm>
                <a:off x="21412200" y="20802600"/>
                <a:ext cx="3993464" cy="1131079"/>
              </a:xfrm>
              <a:prstGeom prst="rect">
                <a:avLst/>
              </a:prstGeom>
              <a:noFill/>
            </p:spPr>
            <p:txBody>
              <a:bodyPr wrap="square" numCol="2" rtlCol="0">
                <a:spAutoFit/>
              </a:bodyPr>
              <a:lstStyle/>
              <a:p>
                <a:r>
                  <a:rPr lang="en-US" sz="3375" dirty="0">
                    <a:latin typeface="Calibri" charset="0"/>
                    <a:ea typeface="Calibri" charset="0"/>
                    <a:cs typeface="Calibri" charset="0"/>
                  </a:rPr>
                  <a:t>Training: Testing: 2010 data</a:t>
                </a:r>
              </a:p>
              <a:p>
                <a:r>
                  <a:rPr lang="en-US" sz="3375" dirty="0">
                    <a:latin typeface="Calibri" charset="0"/>
                    <a:ea typeface="Calibri" charset="0"/>
                    <a:cs typeface="Calibri" charset="0"/>
                  </a:rPr>
                  <a:t>2010 data</a:t>
                </a:r>
              </a:p>
            </p:txBody>
          </p:sp>
          <p:sp>
            <p:nvSpPr>
              <p:cNvPr id="8" name="Rectangle 7">
                <a:extLst>
                  <a:ext uri="{FF2B5EF4-FFF2-40B4-BE49-F238E27FC236}">
                    <a16:creationId xmlns:a16="http://schemas.microsoft.com/office/drawing/2014/main" id="{08517D80-634F-40FA-BC14-27666B1CC406}"/>
                  </a:ext>
                </a:extLst>
              </p:cNvPr>
              <p:cNvSpPr/>
              <p:nvPr/>
            </p:nvSpPr>
            <p:spPr>
              <a:xfrm>
                <a:off x="21364966" y="21986258"/>
                <a:ext cx="3919150" cy="646331"/>
              </a:xfrm>
              <a:prstGeom prst="rect">
                <a:avLst/>
              </a:prstGeom>
            </p:spPr>
            <p:txBody>
              <a:bodyPr wrap="none">
                <a:spAutoFit/>
              </a:bodyPr>
              <a:lstStyle/>
              <a:p>
                <a:pPr marL="571500" indent="-571500" algn="ctr">
                  <a:buFont typeface="Wingdings" pitchFamily="2" charset="2"/>
                  <a:buChar char="ü"/>
                </a:pPr>
                <a:r>
                  <a:rPr lang="en-US" sz="3600" b="1" dirty="0">
                    <a:latin typeface="Calibri" charset="0"/>
                    <a:ea typeface="Calibri" charset="0"/>
                    <a:cs typeface="Calibri" charset="0"/>
                  </a:rPr>
                  <a:t>97.69% accuracy</a:t>
                </a:r>
              </a:p>
            </p:txBody>
          </p:sp>
        </p:grpSp>
        <p:grpSp>
          <p:nvGrpSpPr>
            <p:cNvPr id="9" name="Group 8">
              <a:extLst>
                <a:ext uri="{FF2B5EF4-FFF2-40B4-BE49-F238E27FC236}">
                  <a16:creationId xmlns:a16="http://schemas.microsoft.com/office/drawing/2014/main" id="{59A5D1BA-F647-4786-937C-297BA2540CF7}"/>
                </a:ext>
              </a:extLst>
            </p:cNvPr>
            <p:cNvGrpSpPr/>
            <p:nvPr/>
          </p:nvGrpSpPr>
          <p:grpSpPr>
            <a:xfrm>
              <a:off x="14039111" y="20193000"/>
              <a:ext cx="7067552" cy="2499157"/>
              <a:chOff x="14039111" y="20193000"/>
              <a:chExt cx="7067552" cy="2499157"/>
            </a:xfrm>
          </p:grpSpPr>
          <p:grpSp>
            <p:nvGrpSpPr>
              <p:cNvPr id="10" name="Group 9">
                <a:extLst>
                  <a:ext uri="{FF2B5EF4-FFF2-40B4-BE49-F238E27FC236}">
                    <a16:creationId xmlns:a16="http://schemas.microsoft.com/office/drawing/2014/main" id="{C7D99236-C31A-4C2B-AA59-700591C39B9F}"/>
                  </a:ext>
                </a:extLst>
              </p:cNvPr>
              <p:cNvGrpSpPr/>
              <p:nvPr/>
            </p:nvGrpSpPr>
            <p:grpSpPr>
              <a:xfrm>
                <a:off x="14039111" y="20217832"/>
                <a:ext cx="7003923" cy="2430009"/>
                <a:chOff x="552954" y="1873547"/>
                <a:chExt cx="11086092" cy="3846317"/>
              </a:xfrm>
            </p:grpSpPr>
            <p:pic>
              <p:nvPicPr>
                <p:cNvPr id="12" name="Picture 11">
                  <a:extLst>
                    <a:ext uri="{FF2B5EF4-FFF2-40B4-BE49-F238E27FC236}">
                      <a16:creationId xmlns:a16="http://schemas.microsoft.com/office/drawing/2014/main" id="{8C2B190B-F8D5-4288-B93E-4D1283AA2FE7}"/>
                    </a:ext>
                  </a:extLst>
                </p:cNvPr>
                <p:cNvPicPr>
                  <a:picLocks noChangeAspect="1"/>
                </p:cNvPicPr>
                <p:nvPr/>
              </p:nvPicPr>
              <p:blipFill rotWithShape="1">
                <a:blip r:embed="rId3">
                  <a:extLst>
                    <a:ext uri="{28A0092B-C50C-407E-A947-70E740481C1C}">
                      <a14:useLocalDpi xmlns:a14="http://schemas.microsoft.com/office/drawing/2010/main" val="0"/>
                    </a:ext>
                  </a:extLst>
                </a:blip>
                <a:srcRect b="5723"/>
                <a:stretch/>
              </p:blipFill>
              <p:spPr>
                <a:xfrm>
                  <a:off x="552954" y="1873547"/>
                  <a:ext cx="11086092" cy="3846317"/>
                </a:xfrm>
                <a:prstGeom prst="rect">
                  <a:avLst/>
                </a:prstGeom>
              </p:spPr>
            </p:pic>
            <p:sp>
              <p:nvSpPr>
                <p:cNvPr id="13" name="Rectangle 12">
                  <a:extLst>
                    <a:ext uri="{FF2B5EF4-FFF2-40B4-BE49-F238E27FC236}">
                      <a16:creationId xmlns:a16="http://schemas.microsoft.com/office/drawing/2014/main" id="{0EB01625-3844-4F0C-A061-1FC5F5606054}"/>
                    </a:ext>
                  </a:extLst>
                </p:cNvPr>
                <p:cNvSpPr/>
                <p:nvPr/>
              </p:nvSpPr>
              <p:spPr>
                <a:xfrm>
                  <a:off x="8951495" y="2505000"/>
                  <a:ext cx="2562726" cy="31041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375"/>
                </a:p>
              </p:txBody>
            </p:sp>
          </p:grpSp>
          <p:sp>
            <p:nvSpPr>
              <p:cNvPr id="11" name="Rounded Rectangle 33">
                <a:extLst>
                  <a:ext uri="{FF2B5EF4-FFF2-40B4-BE49-F238E27FC236}">
                    <a16:creationId xmlns:a16="http://schemas.microsoft.com/office/drawing/2014/main" id="{FB108E90-EC6A-4B5C-B617-EB8351AB69AD}"/>
                  </a:ext>
                </a:extLst>
              </p:cNvPr>
              <p:cNvSpPr/>
              <p:nvPr/>
            </p:nvSpPr>
            <p:spPr>
              <a:xfrm>
                <a:off x="14102741" y="20193000"/>
                <a:ext cx="7003922" cy="2499157"/>
              </a:xfrm>
              <a:prstGeom prst="roundRect">
                <a:avLst>
                  <a:gd name="adj" fmla="val 7122"/>
                </a:avLst>
              </a:prstGeom>
              <a:noFill/>
              <a:ln>
                <a:solidFill>
                  <a:srgbClr val="010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30642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63DBCC-DFC8-47D9-AAA9-F6F2368BEB38}"/>
              </a:ext>
            </a:extLst>
          </p:cNvPr>
          <p:cNvPicPr>
            <a:picLocks noChangeAspect="1"/>
          </p:cNvPicPr>
          <p:nvPr/>
        </p:nvPicPr>
        <p:blipFill>
          <a:blip r:embed="rId3"/>
          <a:stretch>
            <a:fillRect/>
          </a:stretch>
        </p:blipFill>
        <p:spPr>
          <a:xfrm>
            <a:off x="709717" y="1508593"/>
            <a:ext cx="10772566" cy="3840813"/>
          </a:xfrm>
          <a:prstGeom prst="rect">
            <a:avLst/>
          </a:prstGeom>
        </p:spPr>
      </p:pic>
    </p:spTree>
    <p:extLst>
      <p:ext uri="{BB962C8B-B14F-4D97-AF65-F5344CB8AC3E}">
        <p14:creationId xmlns:p14="http://schemas.microsoft.com/office/powerpoint/2010/main" val="210886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5FF8-CACD-4DD9-A360-904EE5B0EBF8}"/>
              </a:ext>
            </a:extLst>
          </p:cNvPr>
          <p:cNvSpPr>
            <a:spLocks noGrp="1"/>
          </p:cNvSpPr>
          <p:nvPr>
            <p:ph type="title"/>
          </p:nvPr>
        </p:nvSpPr>
        <p:spPr>
          <a:xfrm>
            <a:off x="1097280" y="286603"/>
            <a:ext cx="10058400" cy="1450757"/>
          </a:xfrm>
        </p:spPr>
        <p:txBody>
          <a:bodyPr>
            <a:normAutofit/>
          </a:bodyPr>
          <a:lstStyle/>
          <a:p>
            <a:r>
              <a:rPr lang="en-US" dirty="0"/>
              <a:t>Short-finned Pilot Whales</a:t>
            </a:r>
            <a:br>
              <a:rPr lang="en-US" dirty="0"/>
            </a:br>
            <a:r>
              <a:rPr lang="en-US" sz="2400" i="1" dirty="0" err="1"/>
              <a:t>Globicephala</a:t>
            </a:r>
            <a:r>
              <a:rPr lang="en-US" sz="2400" i="1" dirty="0"/>
              <a:t> </a:t>
            </a:r>
            <a:r>
              <a:rPr lang="en-US" sz="2400" i="1" dirty="0" err="1"/>
              <a:t>macrorhynchus</a:t>
            </a:r>
            <a:endParaRPr lang="en-US" sz="2400" dirty="0"/>
          </a:p>
        </p:txBody>
      </p:sp>
      <p:pic>
        <p:nvPicPr>
          <p:cNvPr id="1026" name="Picture 2" descr="Image result for short finned pilot whales">
            <a:extLst>
              <a:ext uri="{FF2B5EF4-FFF2-40B4-BE49-F238E27FC236}">
                <a16:creationId xmlns:a16="http://schemas.microsoft.com/office/drawing/2014/main" id="{762BE19B-7152-4390-ACF7-9CB1ADB3019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1" b="24300"/>
          <a:stretch/>
        </p:blipFill>
        <p:spPr bwMode="auto">
          <a:xfrm>
            <a:off x="1097280" y="2278453"/>
            <a:ext cx="5680684" cy="2189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636BBE-7073-44B3-ACDB-9A117C955962}"/>
              </a:ext>
            </a:extLst>
          </p:cNvPr>
          <p:cNvSpPr txBox="1"/>
          <p:nvPr/>
        </p:nvSpPr>
        <p:spPr>
          <a:xfrm>
            <a:off x="10760395" y="4467949"/>
            <a:ext cx="442750" cy="369332"/>
          </a:xfrm>
          <a:prstGeom prst="rect">
            <a:avLst/>
          </a:prstGeom>
          <a:noFill/>
        </p:spPr>
        <p:txBody>
          <a:bodyPr wrap="none" rtlCol="0">
            <a:spAutoFit/>
          </a:bodyPr>
          <a:lstStyle/>
          <a:p>
            <a:r>
              <a:rPr lang="en-US" dirty="0"/>
              <a:t>[1]</a:t>
            </a:r>
          </a:p>
        </p:txBody>
      </p:sp>
      <p:pic>
        <p:nvPicPr>
          <p:cNvPr id="6" name="Picture 5">
            <a:extLst>
              <a:ext uri="{FF2B5EF4-FFF2-40B4-BE49-F238E27FC236}">
                <a16:creationId xmlns:a16="http://schemas.microsoft.com/office/drawing/2014/main" id="{F8313845-5292-429F-96BC-5A6F4F2E3070}"/>
              </a:ext>
            </a:extLst>
          </p:cNvPr>
          <p:cNvPicPr/>
          <p:nvPr/>
        </p:nvPicPr>
        <p:blipFill>
          <a:blip r:embed="rId4"/>
          <a:stretch>
            <a:fillRect/>
          </a:stretch>
        </p:blipFill>
        <p:spPr>
          <a:xfrm>
            <a:off x="6777964" y="2222654"/>
            <a:ext cx="4425181" cy="2301094"/>
          </a:xfrm>
          <a:prstGeom prst="rect">
            <a:avLst/>
          </a:prstGeom>
        </p:spPr>
      </p:pic>
    </p:spTree>
    <p:extLst>
      <p:ext uri="{BB962C8B-B14F-4D97-AF65-F5344CB8AC3E}">
        <p14:creationId xmlns:p14="http://schemas.microsoft.com/office/powerpoint/2010/main" val="383665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AAD0F2-09FE-4AFD-9407-0639A971B66B}"/>
              </a:ext>
            </a:extLst>
          </p:cNvPr>
          <p:cNvPicPr>
            <a:picLocks noChangeAspect="1"/>
          </p:cNvPicPr>
          <p:nvPr/>
        </p:nvPicPr>
        <p:blipFill>
          <a:blip r:embed="rId3"/>
          <a:stretch>
            <a:fillRect/>
          </a:stretch>
        </p:blipFill>
        <p:spPr>
          <a:xfrm>
            <a:off x="1955986" y="789014"/>
            <a:ext cx="7988114" cy="5279971"/>
          </a:xfrm>
          <a:prstGeom prst="rect">
            <a:avLst/>
          </a:prstGeom>
        </p:spPr>
      </p:pic>
    </p:spTree>
    <p:extLst>
      <p:ext uri="{BB962C8B-B14F-4D97-AF65-F5344CB8AC3E}">
        <p14:creationId xmlns:p14="http://schemas.microsoft.com/office/powerpoint/2010/main" val="1283052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CA82-0783-4487-94BB-9DE0B8C41D66}"/>
              </a:ext>
            </a:extLst>
          </p:cNvPr>
          <p:cNvSpPr>
            <a:spLocks noGrp="1"/>
          </p:cNvSpPr>
          <p:nvPr>
            <p:ph type="title"/>
          </p:nvPr>
        </p:nvSpPr>
        <p:spPr/>
        <p:txBody>
          <a:bodyPr/>
          <a:lstStyle/>
          <a:p>
            <a:r>
              <a:rPr lang="en-US" dirty="0"/>
              <a:t>Detection in the Time Domain</a:t>
            </a:r>
          </a:p>
        </p:txBody>
      </p:sp>
      <p:sp>
        <p:nvSpPr>
          <p:cNvPr id="3" name="Text Placeholder 2">
            <a:extLst>
              <a:ext uri="{FF2B5EF4-FFF2-40B4-BE49-F238E27FC236}">
                <a16:creationId xmlns:a16="http://schemas.microsoft.com/office/drawing/2014/main" id="{BB6C73E0-6783-4EDB-A9AA-245DDB2676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088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AE4F92-B305-42BC-BBB2-D4077E86989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Event Detection: Auditok library</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8595E7-AC41-4450-8CCD-96BE226C6193}"/>
                  </a:ext>
                </a:extLst>
              </p:cNvPr>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en-US" sz="3375" dirty="0">
                    <a:latin typeface="Calibri" panose="020F0502020204030204" pitchFamily="34" charset="0"/>
                    <a:cs typeface="Calibri" panose="020F0502020204030204" pitchFamily="34" charset="0"/>
                  </a:rPr>
                  <a:t>Parameters for peak detection: </a:t>
                </a:r>
              </a:p>
              <a:p>
                <a:pPr marL="2282327" lvl="1" indent="-535781">
                  <a:buFont typeface="Arial" panose="020B0604020202020204" pitchFamily="34" charset="0"/>
                  <a:buChar char="•"/>
                </a:pPr>
                <a:r>
                  <a:rPr lang="en-US" sz="3375" dirty="0">
                    <a:latin typeface="Calibri" panose="020F0502020204030204" pitchFamily="34" charset="0"/>
                    <a:cs typeface="Calibri" panose="020F0502020204030204" pitchFamily="34" charset="0"/>
                  </a:rPr>
                  <a:t>Minimum signal length: 0.1s</a:t>
                </a:r>
              </a:p>
              <a:p>
                <a:pPr marL="2282327" lvl="1" indent="-535781">
                  <a:buFont typeface="Arial" panose="020B0604020202020204" pitchFamily="34" charset="0"/>
                  <a:buChar char="•"/>
                </a:pPr>
                <a:r>
                  <a:rPr lang="en-US" sz="3375" dirty="0">
                    <a:latin typeface="Calibri" panose="020F0502020204030204" pitchFamily="34" charset="0"/>
                    <a:cs typeface="Calibri" panose="020F0502020204030204" pitchFamily="34" charset="0"/>
                  </a:rPr>
                  <a:t>Maximum signal length: 20s</a:t>
                </a:r>
              </a:p>
              <a:p>
                <a:pPr marL="2282327" lvl="1" indent="-535781">
                  <a:buFont typeface="Arial" panose="020B0604020202020204" pitchFamily="34" charset="0"/>
                  <a:buChar char="•"/>
                </a:pPr>
                <a:r>
                  <a:rPr lang="en-US" sz="3375" dirty="0">
                    <a:latin typeface="Calibri" panose="020F0502020204030204" pitchFamily="34" charset="0"/>
                    <a:cs typeface="Calibri" panose="020F0502020204030204" pitchFamily="34" charset="0"/>
                  </a:rPr>
                  <a:t>Maximum length of silence within an audio segment: 0.5s</a:t>
                </a:r>
              </a:p>
              <a:p>
                <a:pPr marL="2282327" lvl="1" indent="-535781">
                  <a:buFont typeface="Arial" panose="020B0604020202020204" pitchFamily="34" charset="0"/>
                  <a:buChar char="•"/>
                </a:pPr>
                <a:r>
                  <a:rPr lang="en-US" sz="3375" dirty="0">
                    <a:latin typeface="Calibri" panose="020F0502020204030204" pitchFamily="34" charset="0"/>
                    <a:cs typeface="Calibri" panose="020F0502020204030204" pitchFamily="34" charset="0"/>
                  </a:rPr>
                  <a:t>Energy threshold: 30-50, increments of 2 </a:t>
                </a:r>
              </a:p>
              <a:p>
                <a:pPr marL="201168" lvl="1" indent="0">
                  <a:buNone/>
                </a:pPr>
                <a:r>
                  <a:rPr lang="en-US" sz="3375" dirty="0">
                    <a:latin typeface="Calibri" panose="020F0502020204030204" pitchFamily="34" charset="0"/>
                    <a:cs typeface="Calibri" panose="020F0502020204030204" pitchFamily="34" charset="0"/>
                  </a:rPr>
                  <a:t>			</a:t>
                </a:r>
                <a14:m>
                  <m:oMath xmlns:m="http://schemas.openxmlformats.org/officeDocument/2006/math">
                    <m:r>
                      <a:rPr lang="en-US" sz="3380" i="1">
                        <a:latin typeface="Cambria Math" panose="02040503050406030204" pitchFamily="18" charset="0"/>
                      </a:rPr>
                      <m:t>𝑒𝑛𝑒𝑟𝑔𝑦</m:t>
                    </m:r>
                    <m:r>
                      <a:rPr lang="en-US" sz="3380">
                        <a:latin typeface="Cambria Math" panose="02040503050406030204" pitchFamily="18" charset="0"/>
                      </a:rPr>
                      <m:t>= </m:t>
                    </m:r>
                    <m:r>
                      <m:rPr>
                        <m:nor/>
                      </m:rPr>
                      <a:rPr lang="en-US" sz="3380"/>
                      <m:t>10</m:t>
                    </m:r>
                    <m:r>
                      <m:rPr>
                        <m:nor/>
                      </m:rPr>
                      <a:rPr lang="en-US" sz="3380" i="1"/>
                      <m:t>∗</m:t>
                    </m:r>
                    <m:func>
                      <m:funcPr>
                        <m:ctrlPr>
                          <a:rPr lang="en-US" sz="3380" i="1">
                            <a:latin typeface="Cambria Math" panose="02040503050406030204" pitchFamily="18" charset="0"/>
                          </a:rPr>
                        </m:ctrlPr>
                      </m:funcPr>
                      <m:fName>
                        <m:sSub>
                          <m:sSubPr>
                            <m:ctrlPr>
                              <a:rPr lang="en-US" sz="3380" i="1">
                                <a:latin typeface="Cambria Math" panose="02040503050406030204" pitchFamily="18" charset="0"/>
                              </a:rPr>
                            </m:ctrlPr>
                          </m:sSubPr>
                          <m:e>
                            <m:r>
                              <m:rPr>
                                <m:sty m:val="p"/>
                              </m:rPr>
                              <a:rPr lang="en-US" sz="3380">
                                <a:latin typeface="Cambria Math" panose="02040503050406030204" pitchFamily="18" charset="0"/>
                              </a:rPr>
                              <m:t>log</m:t>
                            </m:r>
                          </m:e>
                          <m:sub>
                            <m:r>
                              <a:rPr lang="en-US" sz="3380">
                                <a:latin typeface="Cambria Math" panose="02040503050406030204" pitchFamily="18" charset="0"/>
                              </a:rPr>
                              <m:t>10</m:t>
                            </m:r>
                          </m:sub>
                        </m:sSub>
                      </m:fName>
                      <m:e>
                        <m:f>
                          <m:fPr>
                            <m:ctrlPr>
                              <a:rPr lang="en-US" sz="3380" i="1">
                                <a:latin typeface="Cambria Math" panose="02040503050406030204" pitchFamily="18" charset="0"/>
                              </a:rPr>
                            </m:ctrlPr>
                          </m:fPr>
                          <m:num>
                            <m:sSubSup>
                              <m:sSubSupPr>
                                <m:ctrlPr>
                                  <a:rPr lang="en-US" sz="3380" i="1">
                                    <a:latin typeface="Cambria Math" panose="02040503050406030204" pitchFamily="18" charset="0"/>
                                  </a:rPr>
                                </m:ctrlPr>
                              </m:sSubSupPr>
                              <m:e>
                                <m:d>
                                  <m:dPr>
                                    <m:begChr m:val="‖"/>
                                    <m:endChr m:val="‖"/>
                                    <m:ctrlPr>
                                      <a:rPr lang="en-US" sz="3380" i="1">
                                        <a:latin typeface="Cambria Math" panose="02040503050406030204" pitchFamily="18" charset="0"/>
                                      </a:rPr>
                                    </m:ctrlPr>
                                  </m:dPr>
                                  <m:e>
                                    <m:r>
                                      <a:rPr lang="en-US" sz="3380" i="1">
                                        <a:latin typeface="Cambria Math" panose="02040503050406030204" pitchFamily="18" charset="0"/>
                                      </a:rPr>
                                      <m:t>𝑠𝑖𝑔𝑛𝑎𝑙</m:t>
                                    </m:r>
                                  </m:e>
                                </m:d>
                              </m:e>
                              <m:sub>
                                <m:r>
                                  <a:rPr lang="en-US" sz="3380">
                                    <a:latin typeface="Cambria Math" panose="02040503050406030204" pitchFamily="18" charset="0"/>
                                  </a:rPr>
                                  <m:t>2</m:t>
                                </m:r>
                              </m:sub>
                              <m:sup>
                                <m:r>
                                  <a:rPr lang="en-US" sz="3380">
                                    <a:latin typeface="Cambria Math" panose="02040503050406030204" pitchFamily="18" charset="0"/>
                                  </a:rPr>
                                  <m:t>2</m:t>
                                </m:r>
                              </m:sup>
                            </m:sSubSup>
                          </m:num>
                          <m:den>
                            <m:r>
                              <m:rPr>
                                <m:nor/>
                              </m:rPr>
                              <a:rPr lang="en-US" sz="3380"/>
                              <m:t>length</m:t>
                            </m:r>
                            <m:r>
                              <a:rPr lang="en-US" sz="3380">
                                <a:latin typeface="Cambria Math" panose="02040503050406030204" pitchFamily="18" charset="0"/>
                              </a:rPr>
                              <m:t>(</m:t>
                            </m:r>
                            <m:r>
                              <a:rPr lang="en-US" sz="3380" i="1">
                                <a:latin typeface="Cambria Math" panose="02040503050406030204" pitchFamily="18" charset="0"/>
                              </a:rPr>
                              <m:t>𝑠𝑖𝑔𝑛𝑎𝑙</m:t>
                            </m:r>
                            <m:r>
                              <a:rPr lang="en-US" sz="3380">
                                <a:latin typeface="Cambria Math" panose="02040503050406030204" pitchFamily="18" charset="0"/>
                              </a:rPr>
                              <m:t>)</m:t>
                            </m:r>
                          </m:den>
                        </m:f>
                      </m:e>
                    </m:func>
                  </m:oMath>
                </a14:m>
                <a:r>
                  <a:rPr lang="en-US" sz="3380" dirty="0">
                    <a:latin typeface="Calibri" panose="020F0502020204030204" pitchFamily="34" charset="0"/>
                    <a:cs typeface="Calibri" panose="020F0502020204030204" pitchFamily="34" charset="0"/>
                  </a:rPr>
                  <a:t>  </a:t>
                </a:r>
              </a:p>
              <a:p>
                <a:pPr marL="535781" indent="-535781">
                  <a:buFont typeface="Arial" panose="020B0604020202020204" pitchFamily="34" charset="0"/>
                  <a:buChar char="•"/>
                </a:pPr>
                <a:r>
                  <a:rPr lang="en-US" sz="3380" dirty="0">
                    <a:latin typeface="Calibri" panose="020F0502020204030204" pitchFamily="34" charset="0"/>
                    <a:cs typeface="Calibri" panose="020F0502020204030204" pitchFamily="34" charset="0"/>
                  </a:rPr>
                  <a:t>Detected events strictly non-overlapping </a:t>
                </a:r>
              </a:p>
              <a:p>
                <a:pPr marL="535781" indent="-535781">
                  <a:buFont typeface="Arial" panose="020B0604020202020204" pitchFamily="34" charset="0"/>
                  <a:buChar char="•"/>
                </a:pPr>
                <a:r>
                  <a:rPr lang="en-US" sz="3380" dirty="0">
                    <a:latin typeface="Calibri" panose="020F0502020204030204" pitchFamily="34" charset="0"/>
                    <a:cs typeface="Calibri" panose="020F0502020204030204" pitchFamily="34" charset="0"/>
                  </a:rPr>
                  <a:t>Tested with shorter (35 minute) DTAG audio segment with an abundance of sound events</a:t>
                </a:r>
              </a:p>
              <a:p>
                <a:endParaRPr lang="en-US" dirty="0"/>
              </a:p>
            </p:txBody>
          </p:sp>
        </mc:Choice>
        <mc:Fallback xmlns="">
          <p:sp>
            <p:nvSpPr>
              <p:cNvPr id="5" name="Content Placeholder 4">
                <a:extLst>
                  <a:ext uri="{FF2B5EF4-FFF2-40B4-BE49-F238E27FC236}">
                    <a16:creationId xmlns:a16="http://schemas.microsoft.com/office/drawing/2014/main" id="{9B8595E7-AC41-4450-8CCD-96BE226C6193}"/>
                  </a:ext>
                </a:extLst>
              </p:cNvPr>
              <p:cNvSpPr>
                <a:spLocks noGrp="1" noRot="1" noChangeAspect="1" noMove="1" noResize="1" noEditPoints="1" noAdjustHandles="1" noChangeArrowheads="1" noChangeShapeType="1" noTextEdit="1"/>
              </p:cNvSpPr>
              <p:nvPr>
                <p:ph idx="1"/>
              </p:nvPr>
            </p:nvSpPr>
            <p:spPr>
              <a:blipFill>
                <a:blip r:embed="rId3"/>
                <a:stretch>
                  <a:fillRect l="-1818" t="-3788" r="-1394"/>
                </a:stretch>
              </a:blipFill>
            </p:spPr>
            <p:txBody>
              <a:bodyPr/>
              <a:lstStyle/>
              <a:p>
                <a:r>
                  <a:rPr lang="en-US">
                    <a:noFill/>
                  </a:rPr>
                  <a:t> </a:t>
                </a:r>
              </a:p>
            </p:txBody>
          </p:sp>
        </mc:Fallback>
      </mc:AlternateContent>
    </p:spTree>
    <p:extLst>
      <p:ext uri="{BB962C8B-B14F-4D97-AF65-F5344CB8AC3E}">
        <p14:creationId xmlns:p14="http://schemas.microsoft.com/office/powerpoint/2010/main" val="388611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9B09-EBB1-4D41-BC99-B90A9F12F529}"/>
              </a:ext>
            </a:extLst>
          </p:cNvPr>
          <p:cNvSpPr>
            <a:spLocks noGrp="1"/>
          </p:cNvSpPr>
          <p:nvPr>
            <p:ph type="title"/>
          </p:nvPr>
        </p:nvSpPr>
        <p:spPr/>
        <p:txBody>
          <a:bodyPr/>
          <a:lstStyle/>
          <a:p>
            <a:r>
              <a:rPr lang="en-US" dirty="0"/>
              <a:t>Detection Results</a:t>
            </a:r>
          </a:p>
        </p:txBody>
      </p:sp>
      <p:pic>
        <p:nvPicPr>
          <p:cNvPr id="7" name="Content Placeholder 6">
            <a:extLst>
              <a:ext uri="{FF2B5EF4-FFF2-40B4-BE49-F238E27FC236}">
                <a16:creationId xmlns:a16="http://schemas.microsoft.com/office/drawing/2014/main" id="{A9AAE125-9C52-41A2-B19C-F93C82D46621}"/>
              </a:ext>
            </a:extLst>
          </p:cNvPr>
          <p:cNvPicPr>
            <a:picLocks noGrp="1" noChangeAspect="1"/>
          </p:cNvPicPr>
          <p:nvPr>
            <p:ph idx="1"/>
          </p:nvPr>
        </p:nvPicPr>
        <p:blipFill>
          <a:blip r:embed="rId3"/>
          <a:stretch>
            <a:fillRect/>
          </a:stretch>
        </p:blipFill>
        <p:spPr>
          <a:xfrm>
            <a:off x="3405851" y="1794510"/>
            <a:ext cx="5380298" cy="4022725"/>
          </a:xfrm>
          <a:prstGeom prst="rect">
            <a:avLst/>
          </a:prstGeom>
        </p:spPr>
      </p:pic>
    </p:spTree>
    <p:extLst>
      <p:ext uri="{BB962C8B-B14F-4D97-AF65-F5344CB8AC3E}">
        <p14:creationId xmlns:p14="http://schemas.microsoft.com/office/powerpoint/2010/main" val="50735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087E-A95A-4B07-8EA2-8435E9FAD110}"/>
              </a:ext>
            </a:extLst>
          </p:cNvPr>
          <p:cNvSpPr>
            <a:spLocks noGrp="1"/>
          </p:cNvSpPr>
          <p:nvPr>
            <p:ph type="title"/>
          </p:nvPr>
        </p:nvSpPr>
        <p:spPr/>
        <p:txBody>
          <a:bodyPr/>
          <a:lstStyle/>
          <a:p>
            <a:r>
              <a:rPr lang="en-US" dirty="0"/>
              <a:t>Performance Metrics</a:t>
            </a:r>
          </a:p>
        </p:txBody>
      </p:sp>
      <p:pic>
        <p:nvPicPr>
          <p:cNvPr id="5" name="Content Placeholder 4">
            <a:extLst>
              <a:ext uri="{FF2B5EF4-FFF2-40B4-BE49-F238E27FC236}">
                <a16:creationId xmlns:a16="http://schemas.microsoft.com/office/drawing/2014/main" id="{2DF260D8-3505-40C2-A5FF-C6C0740E726B}"/>
              </a:ext>
            </a:extLst>
          </p:cNvPr>
          <p:cNvPicPr>
            <a:picLocks noGrp="1" noChangeAspect="1"/>
          </p:cNvPicPr>
          <p:nvPr>
            <p:ph idx="1"/>
          </p:nvPr>
        </p:nvPicPr>
        <p:blipFill>
          <a:blip r:embed="rId3"/>
          <a:stretch>
            <a:fillRect/>
          </a:stretch>
        </p:blipFill>
        <p:spPr>
          <a:xfrm>
            <a:off x="6267060" y="1943540"/>
            <a:ext cx="4888620" cy="4022725"/>
          </a:xfrm>
          <a:prstGeom prst="rect">
            <a:avLst/>
          </a:prstGeom>
        </p:spPr>
      </p:pic>
      <p:pic>
        <p:nvPicPr>
          <p:cNvPr id="6" name="Picture 5">
            <a:extLst>
              <a:ext uri="{FF2B5EF4-FFF2-40B4-BE49-F238E27FC236}">
                <a16:creationId xmlns:a16="http://schemas.microsoft.com/office/drawing/2014/main" id="{A2406FA4-D207-4F9D-99BC-1EC1D55F28DA}"/>
              </a:ext>
            </a:extLst>
          </p:cNvPr>
          <p:cNvPicPr>
            <a:picLocks noChangeAspect="1"/>
          </p:cNvPicPr>
          <p:nvPr/>
        </p:nvPicPr>
        <p:blipFill>
          <a:blip r:embed="rId4"/>
          <a:stretch>
            <a:fillRect/>
          </a:stretch>
        </p:blipFill>
        <p:spPr>
          <a:xfrm>
            <a:off x="1036320" y="1943540"/>
            <a:ext cx="5660227" cy="2097488"/>
          </a:xfrm>
          <a:prstGeom prst="rect">
            <a:avLst/>
          </a:prstGeom>
        </p:spPr>
      </p:pic>
      <p:sp>
        <p:nvSpPr>
          <p:cNvPr id="7" name="Rectangle 6">
            <a:extLst>
              <a:ext uri="{FF2B5EF4-FFF2-40B4-BE49-F238E27FC236}">
                <a16:creationId xmlns:a16="http://schemas.microsoft.com/office/drawing/2014/main" id="{6DB7E9F2-887B-4243-A7D9-8F27298E948E}"/>
              </a:ext>
            </a:extLst>
          </p:cNvPr>
          <p:cNvSpPr/>
          <p:nvPr/>
        </p:nvSpPr>
        <p:spPr>
          <a:xfrm>
            <a:off x="291830" y="4357315"/>
            <a:ext cx="6840490" cy="830997"/>
          </a:xfrm>
          <a:prstGeom prst="rect">
            <a:avLst/>
          </a:prstGeom>
        </p:spPr>
        <p:txBody>
          <a:bodyPr wrap="square">
            <a:spAutoFit/>
          </a:bodyPr>
          <a:lstStyle/>
          <a:p>
            <a:pPr marL="457200" indent="-457200">
              <a:buFont typeface="System Font Regular"/>
              <a:buChar char="→"/>
            </a:pPr>
            <a:r>
              <a:rPr lang="en-US" sz="2400" i="1" dirty="0">
                <a:latin typeface="Calibri" panose="020F0502020204030204" pitchFamily="34" charset="0"/>
                <a:cs typeface="Calibri" panose="020F0502020204030204" pitchFamily="34" charset="0"/>
              </a:rPr>
              <a:t> Aim to maximize recall (prevent missed events)</a:t>
            </a:r>
          </a:p>
          <a:p>
            <a:pPr marL="457200" indent="-457200">
              <a:buFont typeface="System Font Regular"/>
              <a:buChar char="→"/>
            </a:pPr>
            <a:r>
              <a:rPr lang="en-US" sz="2400" i="1" dirty="0">
                <a:latin typeface="Calibri" panose="020F0502020204030204" pitchFamily="34" charset="0"/>
                <a:cs typeface="Calibri" panose="020F0502020204030204" pitchFamily="34" charset="0"/>
              </a:rPr>
              <a:t> Can identify false positives in classification stage </a:t>
            </a:r>
          </a:p>
        </p:txBody>
      </p:sp>
    </p:spTree>
    <p:extLst>
      <p:ext uri="{BB962C8B-B14F-4D97-AF65-F5344CB8AC3E}">
        <p14:creationId xmlns:p14="http://schemas.microsoft.com/office/powerpoint/2010/main" val="1928622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6FDE-B249-4C44-AA77-0CA9BB43CFD7}"/>
              </a:ext>
            </a:extLst>
          </p:cNvPr>
          <p:cNvSpPr>
            <a:spLocks noGrp="1"/>
          </p:cNvSpPr>
          <p:nvPr>
            <p:ph type="title"/>
          </p:nvPr>
        </p:nvSpPr>
        <p:spPr/>
        <p:txBody>
          <a:bodyPr/>
          <a:lstStyle/>
          <a:p>
            <a:r>
              <a:rPr lang="en-US" dirty="0"/>
              <a:t>Detection Evaluation</a:t>
            </a:r>
          </a:p>
        </p:txBody>
      </p:sp>
      <p:grpSp>
        <p:nvGrpSpPr>
          <p:cNvPr id="8" name="Group 7">
            <a:extLst>
              <a:ext uri="{FF2B5EF4-FFF2-40B4-BE49-F238E27FC236}">
                <a16:creationId xmlns:a16="http://schemas.microsoft.com/office/drawing/2014/main" id="{25920EF1-A652-4388-8B67-A0989F5817EF}"/>
              </a:ext>
            </a:extLst>
          </p:cNvPr>
          <p:cNvGrpSpPr/>
          <p:nvPr/>
        </p:nvGrpSpPr>
        <p:grpSpPr>
          <a:xfrm>
            <a:off x="1066799" y="1969855"/>
            <a:ext cx="10058401" cy="3901555"/>
            <a:chOff x="26425226" y="26136600"/>
            <a:chExt cx="14026086" cy="3519258"/>
          </a:xfrm>
        </p:grpSpPr>
        <p:sp>
          <p:nvSpPr>
            <p:cNvPr id="9" name="TextBox 8">
              <a:extLst>
                <a:ext uri="{FF2B5EF4-FFF2-40B4-BE49-F238E27FC236}">
                  <a16:creationId xmlns:a16="http://schemas.microsoft.com/office/drawing/2014/main" id="{8A9AA5A7-0C1B-4684-8661-6A2489F1A6EB}"/>
                </a:ext>
              </a:extLst>
            </p:cNvPr>
            <p:cNvSpPr txBox="1"/>
            <p:nvPr/>
          </p:nvSpPr>
          <p:spPr>
            <a:xfrm>
              <a:off x="26425226" y="26136600"/>
              <a:ext cx="6186054" cy="3033843"/>
            </a:xfrm>
            <a:prstGeom prst="rect">
              <a:avLst/>
            </a:prstGeom>
            <a:noFill/>
          </p:spPr>
          <p:txBody>
            <a:bodyPr wrap="square" numCol="1" rtlCol="0">
              <a:spAutoFit/>
            </a:bodyPr>
            <a:lstStyle/>
            <a:p>
              <a:pPr algn="ctr" defTabSz="3493094"/>
              <a:r>
                <a:rPr lang="en-US" sz="2400" b="1" dirty="0">
                  <a:solidFill>
                    <a:srgbClr val="00B050"/>
                  </a:solidFill>
                  <a:cs typeface="Calibri" panose="020F0502020204030204" pitchFamily="34" charset="0"/>
                </a:rPr>
                <a:t>Successes </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Ignoring silent periods </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72% recall rate at e = 30</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Clear relationship to parameters, future tuning has the potential to further improve performance</a:t>
              </a:r>
            </a:p>
          </p:txBody>
        </p:sp>
        <p:sp>
          <p:nvSpPr>
            <p:cNvPr id="10" name="TextBox 9">
              <a:extLst>
                <a:ext uri="{FF2B5EF4-FFF2-40B4-BE49-F238E27FC236}">
                  <a16:creationId xmlns:a16="http://schemas.microsoft.com/office/drawing/2014/main" id="{8DBF0B9E-125C-4BFB-96C5-3F188366DFE2}"/>
                </a:ext>
              </a:extLst>
            </p:cNvPr>
            <p:cNvSpPr txBox="1"/>
            <p:nvPr/>
          </p:nvSpPr>
          <p:spPr>
            <a:xfrm>
              <a:off x="33013132" y="26136600"/>
              <a:ext cx="7438180" cy="3519258"/>
            </a:xfrm>
            <a:prstGeom prst="rect">
              <a:avLst/>
            </a:prstGeom>
            <a:noFill/>
          </p:spPr>
          <p:txBody>
            <a:bodyPr wrap="square" rtlCol="0">
              <a:spAutoFit/>
            </a:bodyPr>
            <a:lstStyle/>
            <a:p>
              <a:pPr algn="ctr" defTabSz="3493094"/>
              <a:r>
                <a:rPr lang="en-US" sz="2400" b="1" dirty="0">
                  <a:solidFill>
                    <a:srgbClr val="C00000"/>
                  </a:solidFill>
                  <a:cs typeface="Calibri" panose="020F0502020204030204" pitchFamily="34" charset="0"/>
                </a:rPr>
                <a:t>Shortcomings</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Acted as a peak detector, but many audit events do not occur at peak sound levels</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Detector breaks up continuous sounds (should be processed as single event)</a:t>
              </a:r>
            </a:p>
            <a:p>
              <a:pPr marL="457200" indent="-457200" defTabSz="3493094">
                <a:buFont typeface="Arial" panose="020B0604020202020204" pitchFamily="34" charset="0"/>
                <a:buChar char="•"/>
              </a:pPr>
              <a:r>
                <a:rPr lang="en-US" sz="2400" dirty="0">
                  <a:solidFill>
                    <a:prstClr val="black"/>
                  </a:solidFill>
                  <a:cs typeface="Calibri" panose="020F0502020204030204" pitchFamily="34" charset="0"/>
                </a:rPr>
                <a:t>Detector does not allow for overlapping events</a:t>
              </a:r>
              <a:endParaRPr lang="en-US" sz="2400" dirty="0">
                <a:solidFill>
                  <a:prstClr val="black"/>
                </a:solidFill>
                <a:latin typeface="Times New Roman"/>
              </a:endParaRPr>
            </a:p>
          </p:txBody>
        </p:sp>
      </p:grpSp>
    </p:spTree>
    <p:extLst>
      <p:ext uri="{BB962C8B-B14F-4D97-AF65-F5344CB8AC3E}">
        <p14:creationId xmlns:p14="http://schemas.microsoft.com/office/powerpoint/2010/main" val="235810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502C3-B45F-4780-B50C-E29B3BD20B8F}"/>
              </a:ext>
            </a:extLst>
          </p:cNvPr>
          <p:cNvSpPr>
            <a:spLocks noGrp="1"/>
          </p:cNvSpPr>
          <p:nvPr>
            <p:ph type="title"/>
          </p:nvPr>
        </p:nvSpPr>
        <p:spPr/>
        <p:txBody>
          <a:bodyPr/>
          <a:lstStyle/>
          <a:p>
            <a:r>
              <a:rPr lang="en-US" dirty="0"/>
              <a:t>Future Work</a:t>
            </a:r>
          </a:p>
        </p:txBody>
      </p:sp>
      <p:sp>
        <p:nvSpPr>
          <p:cNvPr id="5" name="TextBox 4">
            <a:extLst>
              <a:ext uri="{FF2B5EF4-FFF2-40B4-BE49-F238E27FC236}">
                <a16:creationId xmlns:a16="http://schemas.microsoft.com/office/drawing/2014/main" id="{36AFBA67-17D9-4936-8785-FD8B9318F45E}"/>
              </a:ext>
            </a:extLst>
          </p:cNvPr>
          <p:cNvSpPr txBox="1"/>
          <p:nvPr/>
        </p:nvSpPr>
        <p:spPr>
          <a:xfrm>
            <a:off x="1127760" y="1903615"/>
            <a:ext cx="9997440" cy="3170099"/>
          </a:xfrm>
          <a:prstGeom prst="rect">
            <a:avLst/>
          </a:prstGeom>
          <a:noFill/>
        </p:spPr>
        <p:txBody>
          <a:bodyPr wrap="square" rtlCol="0">
            <a:spAutoFit/>
          </a:bodyPr>
          <a:lstStyle/>
          <a:p>
            <a:pPr marL="428625"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Deep Learning methods for simultaneous detection and classification</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Can use classification scheme described here to continuously classify sound chunks using a sliding window(s) of variable size</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Current classification scheme already has some duration invariance built in</a:t>
            </a:r>
          </a:p>
          <a:p>
            <a:pPr marL="428625"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Retrain the network </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Incorporate more training data from new short-finned pilot whales</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Train network with distribution of buzzes and </a:t>
            </a:r>
            <a:r>
              <a:rPr lang="en-US" sz="2000" dirty="0" err="1">
                <a:latin typeface="Calibri" panose="020F0502020204030204" pitchFamily="34" charset="0"/>
                <a:cs typeface="Calibri" panose="020F0502020204030204" pitchFamily="34" charset="0"/>
              </a:rPr>
              <a:t>minibuzzes</a:t>
            </a:r>
            <a:r>
              <a:rPr lang="en-US" sz="2000" dirty="0">
                <a:latin typeface="Calibri" panose="020F0502020204030204" pitchFamily="34" charset="0"/>
                <a:cs typeface="Calibri" panose="020F0502020204030204" pitchFamily="34" charset="0"/>
              </a:rPr>
              <a:t> proportional to life</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Train network on other short-finned pilot whale sounds</a:t>
            </a:r>
          </a:p>
          <a:p>
            <a:pPr marL="428625"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Investigate biological trends in data</a:t>
            </a:r>
          </a:p>
          <a:p>
            <a:pPr marL="885825" lvl="1" indent="-428625">
              <a:buFont typeface="Arial" panose="020B0604020202020204" pitchFamily="34" charset="0"/>
              <a:buChar char="•"/>
            </a:pPr>
            <a:r>
              <a:rPr lang="en-US" sz="2000" dirty="0">
                <a:latin typeface="Calibri" panose="020F0502020204030204" pitchFamily="34" charset="0"/>
                <a:cs typeface="Calibri" panose="020F0502020204030204" pitchFamily="34" charset="0"/>
              </a:rPr>
              <a:t>Acoustic behavior in relation to time of day, depth, and movement </a:t>
            </a:r>
          </a:p>
        </p:txBody>
      </p:sp>
    </p:spTree>
    <p:extLst>
      <p:ext uri="{BB962C8B-B14F-4D97-AF65-F5344CB8AC3E}">
        <p14:creationId xmlns:p14="http://schemas.microsoft.com/office/powerpoint/2010/main" val="2917134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D61BA5-87C8-4E35-8561-AE7BE33485F9}"/>
              </a:ext>
            </a:extLst>
          </p:cNvPr>
          <p:cNvSpPr>
            <a:spLocks noGrp="1"/>
          </p:cNvSpPr>
          <p:nvPr>
            <p:ph type="title" idx="4294967295"/>
          </p:nvPr>
        </p:nvSpPr>
        <p:spPr>
          <a:xfrm>
            <a:off x="0" y="12357"/>
            <a:ext cx="10058400" cy="1450975"/>
          </a:xfrm>
        </p:spPr>
        <p:txBody>
          <a:bodyPr/>
          <a:lstStyle/>
          <a:p>
            <a:r>
              <a:rPr lang="en-US" dirty="0"/>
              <a:t>References</a:t>
            </a:r>
          </a:p>
        </p:txBody>
      </p:sp>
      <p:sp>
        <p:nvSpPr>
          <p:cNvPr id="5" name="Content Placeholder 4">
            <a:extLst>
              <a:ext uri="{FF2B5EF4-FFF2-40B4-BE49-F238E27FC236}">
                <a16:creationId xmlns:a16="http://schemas.microsoft.com/office/drawing/2014/main" id="{DEFA5999-43E5-4569-828B-332C71D69E8C}"/>
              </a:ext>
            </a:extLst>
          </p:cNvPr>
          <p:cNvSpPr>
            <a:spLocks noGrp="1"/>
          </p:cNvSpPr>
          <p:nvPr>
            <p:ph idx="4294967295"/>
          </p:nvPr>
        </p:nvSpPr>
        <p:spPr>
          <a:xfrm>
            <a:off x="-617903" y="1463332"/>
            <a:ext cx="12711113" cy="4268788"/>
          </a:xfrm>
        </p:spPr>
        <p:txBody>
          <a:bodyPr>
            <a:noAutofit/>
          </a:bodyPr>
          <a:lstStyle/>
          <a:p>
            <a:pPr marL="692150" indent="-692150">
              <a:lnSpc>
                <a:spcPct val="100000"/>
              </a:lnSpc>
              <a:spcBef>
                <a:spcPts val="600"/>
              </a:spcBef>
            </a:pPr>
            <a:r>
              <a:rPr lang="en-US" sz="1200" dirty="0"/>
              <a:t>[1]	NOAA. “Short-Finned Pilot Whale,” Retrieved May 4, 2019, from https://www.fisheries.noaa.gov/species/short-finned-pilot-whale</a:t>
            </a:r>
          </a:p>
          <a:p>
            <a:pPr marL="692150" indent="-692150">
              <a:lnSpc>
                <a:spcPct val="100000"/>
              </a:lnSpc>
              <a:spcBef>
                <a:spcPts val="600"/>
              </a:spcBef>
            </a:pPr>
            <a:r>
              <a:rPr lang="en-US" sz="1200" dirty="0"/>
              <a:t>[2]	M. P. Johnson and P. L. Tyack, "A digital acoustic recording tag for measuring the response of wild marine mammals to sound," in IEEE Journal of Oceanic Engineering, vol. 28, no. 1, pp. 3-12, Jan. 2003. </a:t>
            </a:r>
          </a:p>
          <a:p>
            <a:pPr marL="692150" indent="-692150">
              <a:lnSpc>
                <a:spcPct val="100000"/>
              </a:lnSpc>
              <a:spcBef>
                <a:spcPts val="600"/>
              </a:spcBef>
            </a:pPr>
            <a:r>
              <a:rPr lang="en-US" sz="1200" dirty="0"/>
              <a:t>[3]	D. Gillespie, M. Caillat, J. Gordon, and P. White, “Automatic detection and classification of odontocete whistles,” The Journal of the Acoustical Society of America, vol. 134, no. 3, pp. 2427–2437, 2013.</a:t>
            </a:r>
          </a:p>
          <a:p>
            <a:pPr marL="692150" indent="-692150">
              <a:lnSpc>
                <a:spcPct val="100000"/>
              </a:lnSpc>
              <a:spcBef>
                <a:spcPts val="600"/>
              </a:spcBef>
            </a:pPr>
            <a:r>
              <a:rPr lang="en-US" sz="1200" dirty="0"/>
              <a:t>[4]	T.-H. Lin, H.-Y. Yu, C.-F. Chen, and L.-S. Chou, “Automatic detection and classification of cetacean tonal sounds from a long-term marine observatory,” 2013 IEEE International Underwater Technology Symposium (UT), 2013.</a:t>
            </a:r>
          </a:p>
          <a:p>
            <a:pPr marL="692150" indent="-692150">
              <a:lnSpc>
                <a:spcPct val="100000"/>
              </a:lnSpc>
              <a:spcBef>
                <a:spcPts val="600"/>
              </a:spcBef>
            </a:pPr>
            <a:r>
              <a:rPr lang="en-US" sz="1200" dirty="0"/>
              <a:t>[5]	M. </a:t>
            </a:r>
            <a:r>
              <a:rPr lang="en-US" sz="1200" dirty="0" err="1"/>
              <a:t>Bittle</a:t>
            </a:r>
            <a:r>
              <a:rPr lang="en-US" sz="1200" dirty="0"/>
              <a:t> and A. Duncan, “A review of current marine mammal detection and classification algorithms for use in automated passive acoustic monitoring,” Proceedings of Acoustics, vol. 2013, Nov. 2013. </a:t>
            </a:r>
          </a:p>
          <a:p>
            <a:pPr marL="692150" indent="-692150">
              <a:lnSpc>
                <a:spcPct val="100000"/>
              </a:lnSpc>
              <a:spcBef>
                <a:spcPts val="600"/>
              </a:spcBef>
            </a:pPr>
            <a:r>
              <a:rPr lang="en-US" sz="1200" dirty="0"/>
              <a:t>[6]	J. </a:t>
            </a:r>
            <a:r>
              <a:rPr lang="en-US" sz="1200" dirty="0" err="1"/>
              <a:t>Bjorck</a:t>
            </a:r>
            <a:r>
              <a:rPr lang="en-US" sz="1200" dirty="0"/>
              <a:t>, B. H. </a:t>
            </a:r>
            <a:r>
              <a:rPr lang="en-US" sz="1200" dirty="0" err="1"/>
              <a:t>Rappazzo</a:t>
            </a:r>
            <a:r>
              <a:rPr lang="en-US" sz="1200" dirty="0"/>
              <a:t>, D. Chen, R. Bernstein, P. H. </a:t>
            </a:r>
            <a:r>
              <a:rPr lang="en-US" sz="1200" dirty="0" err="1"/>
              <a:t>Wrege</a:t>
            </a:r>
            <a:r>
              <a:rPr lang="en-US" sz="1200" dirty="0"/>
              <a:t>, and C. P. Gomes, “Automatic Detection and Compression for Passive Acoustic Monitoring of the African Forest Elephant,” Proceedings of the AAAI Conference on Artificial Intelligence, vol. 33, pp. 476–484, 2019.</a:t>
            </a:r>
          </a:p>
          <a:p>
            <a:pPr marL="692150" indent="-692150">
              <a:lnSpc>
                <a:spcPct val="100000"/>
              </a:lnSpc>
              <a:spcBef>
                <a:spcPts val="600"/>
              </a:spcBef>
            </a:pPr>
            <a:r>
              <a:rPr lang="en-US" sz="1200" dirty="0"/>
              <a:t>[7]	K. R. Coffey, R. G. Marx, and J. F. </a:t>
            </a:r>
            <a:r>
              <a:rPr lang="en-US" sz="1200" dirty="0" err="1"/>
              <a:t>Neumaier</a:t>
            </a:r>
            <a:r>
              <a:rPr lang="en-US" sz="1200" dirty="0"/>
              <a:t>, “</a:t>
            </a:r>
            <a:r>
              <a:rPr lang="en-US" sz="1200" dirty="0" err="1"/>
              <a:t>DeepSqueak</a:t>
            </a:r>
            <a:r>
              <a:rPr lang="en-US" sz="1200" dirty="0"/>
              <a:t>: a deep learning-based system for detection and analysis of ultrasonic vocalizations,” Neuropsychopharmacology, vol. 44, no. 5, pp. 859–868, Apr. 2019.</a:t>
            </a:r>
          </a:p>
          <a:p>
            <a:pPr marL="692150" indent="-692150">
              <a:lnSpc>
                <a:spcPct val="100000"/>
              </a:lnSpc>
              <a:spcBef>
                <a:spcPts val="600"/>
              </a:spcBef>
            </a:pPr>
            <a:r>
              <a:rPr lang="en-US" sz="1200" dirty="0"/>
              <a:t>[8]	T. </a:t>
            </a:r>
            <a:r>
              <a:rPr lang="en-US" sz="1200" dirty="0" err="1"/>
              <a:t>Oikarinen</a:t>
            </a:r>
            <a:r>
              <a:rPr lang="en-US" sz="1200" dirty="0"/>
              <a:t>, K. Srinivasan, O. Meisner, J. B. Hyman, S. Parmar, R. Desimone, R. Landman, and G. Feng, “Deep Convolutional Network for Animal Sound Classification and Source Attribution using Dual Audio Recordings,” </a:t>
            </a:r>
            <a:r>
              <a:rPr lang="en-US" sz="1200" dirty="0" err="1"/>
              <a:t>bioRxiv</a:t>
            </a:r>
            <a:r>
              <a:rPr lang="en-US" sz="1200" dirty="0"/>
              <a:t>, Jul. 2018.</a:t>
            </a:r>
          </a:p>
          <a:p>
            <a:pPr marL="692150" indent="-692150">
              <a:lnSpc>
                <a:spcPct val="100000"/>
              </a:lnSpc>
              <a:spcBef>
                <a:spcPts val="600"/>
              </a:spcBef>
            </a:pPr>
            <a:r>
              <a:rPr lang="en-US" sz="1200" dirty="0"/>
              <a:t>[9]	Z. Zhu, J. H. Engel, and A. </a:t>
            </a:r>
            <a:r>
              <a:rPr lang="en-US" sz="1200" dirty="0" err="1"/>
              <a:t>Hannun</a:t>
            </a:r>
            <a:r>
              <a:rPr lang="en-US" sz="1200" dirty="0"/>
              <a:t>, “Learning multiscale features directly from waveforms,” 2016.</a:t>
            </a:r>
          </a:p>
          <a:p>
            <a:pPr marL="692150" indent="-692150">
              <a:lnSpc>
                <a:spcPct val="100000"/>
              </a:lnSpc>
              <a:spcBef>
                <a:spcPts val="600"/>
              </a:spcBef>
            </a:pPr>
            <a:r>
              <a:rPr lang="en-US" sz="1200" dirty="0"/>
              <a:t>[10] Hertel, Lars &amp; Phan, </a:t>
            </a:r>
            <a:r>
              <a:rPr lang="en-US" sz="1200" dirty="0" err="1"/>
              <a:t>Huy</a:t>
            </a:r>
            <a:r>
              <a:rPr lang="en-US" sz="1200" dirty="0"/>
              <a:t> &amp; </a:t>
            </a:r>
            <a:r>
              <a:rPr lang="en-US" sz="1200" dirty="0" err="1"/>
              <a:t>Mertins</a:t>
            </a:r>
            <a:r>
              <a:rPr lang="en-US" sz="1200" dirty="0"/>
              <a:t>, Alfred, “Classifying Variable-Length Audio Files with All-Convolutional Networks and Masked Global Pooling,”  2016</a:t>
            </a:r>
          </a:p>
          <a:p>
            <a:pPr marL="692150" indent="-692150">
              <a:lnSpc>
                <a:spcPct val="100000"/>
              </a:lnSpc>
              <a:spcBef>
                <a:spcPts val="600"/>
              </a:spcBef>
            </a:pPr>
            <a:r>
              <a:rPr lang="en-US" sz="1200" dirty="0"/>
              <a:t>[11] B. </a:t>
            </a:r>
            <a:r>
              <a:rPr lang="en-US" sz="1200" dirty="0" err="1"/>
              <a:t>Mcfee</a:t>
            </a:r>
            <a:r>
              <a:rPr lang="en-US" sz="1200" dirty="0"/>
              <a:t>, C. </a:t>
            </a:r>
            <a:r>
              <a:rPr lang="en-US" sz="1200" dirty="0" err="1"/>
              <a:t>Raffel</a:t>
            </a:r>
            <a:r>
              <a:rPr lang="en-US" sz="1200" dirty="0"/>
              <a:t>, D. Liang, D. Ellis, M. </a:t>
            </a:r>
            <a:r>
              <a:rPr lang="en-US" sz="1200" dirty="0" err="1"/>
              <a:t>Mcvicar</a:t>
            </a:r>
            <a:r>
              <a:rPr lang="en-US" sz="1200" dirty="0"/>
              <a:t>, E. Battenberg, and O. Nieto, “</a:t>
            </a:r>
            <a:r>
              <a:rPr lang="en-US" sz="1200" dirty="0" err="1"/>
              <a:t>librosa</a:t>
            </a:r>
            <a:r>
              <a:rPr lang="en-US" sz="1200" dirty="0"/>
              <a:t>: Audio and Music Signal Analysis in Python,” Proceedings of the 14th Python in Science Conference, 2015.</a:t>
            </a:r>
          </a:p>
          <a:p>
            <a:pPr marL="692150" indent="-692150">
              <a:lnSpc>
                <a:spcPct val="100000"/>
              </a:lnSpc>
              <a:spcBef>
                <a:spcPts val="600"/>
              </a:spcBef>
            </a:pPr>
            <a:r>
              <a:rPr lang="en-US" sz="1200" dirty="0"/>
              <a:t>[12] https://github.com/amsehili/auditok</a:t>
            </a:r>
          </a:p>
          <a:p>
            <a:pPr marL="692150" indent="-692150">
              <a:lnSpc>
                <a:spcPct val="100000"/>
              </a:lnSpc>
              <a:spcBef>
                <a:spcPts val="600"/>
              </a:spcBef>
            </a:pPr>
            <a:endParaRPr lang="en-US" sz="1200" dirty="0"/>
          </a:p>
        </p:txBody>
      </p:sp>
    </p:spTree>
    <p:extLst>
      <p:ext uri="{BB962C8B-B14F-4D97-AF65-F5344CB8AC3E}">
        <p14:creationId xmlns:p14="http://schemas.microsoft.com/office/powerpoint/2010/main" val="1732790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0A51-B765-48D4-91AF-C98671FB7FBB}"/>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6CC9D42C-9FCF-4F1D-BAD2-19636DCAF78C}"/>
              </a:ext>
            </a:extLst>
          </p:cNvPr>
          <p:cNvSpPr>
            <a:spLocks noGrp="1"/>
          </p:cNvSpPr>
          <p:nvPr>
            <p:ph idx="1"/>
          </p:nvPr>
        </p:nvSpPr>
        <p:spPr>
          <a:xfrm>
            <a:off x="1097280" y="1845734"/>
            <a:ext cx="10058400" cy="4023360"/>
          </a:xfrm>
        </p:spPr>
        <p:txBody>
          <a:bodyPr>
            <a:normAutofit/>
          </a:bodyPr>
          <a:lstStyle/>
          <a:p>
            <a:pPr>
              <a:buFont typeface="Arial" panose="020B0604020202020204" pitchFamily="34" charset="0"/>
              <a:buChar char="•"/>
            </a:pPr>
            <a:r>
              <a:rPr lang="en-US" sz="2400" dirty="0"/>
              <a:t> Dr. Doug </a:t>
            </a:r>
            <a:r>
              <a:rPr lang="en-US" sz="2400" dirty="0" err="1"/>
              <a:t>Nowacek</a:t>
            </a:r>
            <a:endParaRPr lang="en-US" sz="2400" dirty="0"/>
          </a:p>
          <a:p>
            <a:pPr>
              <a:buFont typeface="Arial" panose="020B0604020202020204" pitchFamily="34" charset="0"/>
              <a:buChar char="•"/>
            </a:pPr>
            <a:r>
              <a:rPr lang="en-US" sz="2400" dirty="0"/>
              <a:t> Dr. Nicola Quick</a:t>
            </a:r>
          </a:p>
          <a:p>
            <a:pPr>
              <a:buFont typeface="Arial" panose="020B0604020202020204" pitchFamily="34" charset="0"/>
              <a:buChar char="•"/>
            </a:pPr>
            <a:r>
              <a:rPr lang="en-US" sz="2400" dirty="0"/>
              <a:t> Dr. Meagan Dunphy-Daly </a:t>
            </a:r>
          </a:p>
          <a:p>
            <a:pPr>
              <a:buFont typeface="Arial" panose="020B0604020202020204" pitchFamily="34" charset="0"/>
              <a:buChar char="•"/>
            </a:pPr>
            <a:r>
              <a:rPr lang="en-US" sz="2400" dirty="0"/>
              <a:t> Rachel Carson Scholars Program</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4458B615-B29D-48A8-9ECA-BCAE15117FB5}"/>
              </a:ext>
            </a:extLst>
          </p:cNvPr>
          <p:cNvPicPr>
            <a:picLocks noChangeAspect="1"/>
          </p:cNvPicPr>
          <p:nvPr/>
        </p:nvPicPr>
        <p:blipFill>
          <a:blip r:embed="rId3"/>
          <a:stretch>
            <a:fillRect/>
          </a:stretch>
        </p:blipFill>
        <p:spPr>
          <a:xfrm>
            <a:off x="5696999" y="1923110"/>
            <a:ext cx="5854985" cy="923925"/>
          </a:xfrm>
          <a:prstGeom prst="rect">
            <a:avLst/>
          </a:prstGeom>
        </p:spPr>
      </p:pic>
      <p:pic>
        <p:nvPicPr>
          <p:cNvPr id="7170" name="Picture 2" descr="Image result for duke marine lab logo">
            <a:extLst>
              <a:ext uri="{FF2B5EF4-FFF2-40B4-BE49-F238E27FC236}">
                <a16:creationId xmlns:a16="http://schemas.microsoft.com/office/drawing/2014/main" id="{FBA8C80B-CAD3-4EB3-8073-4BD60A494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999" y="3032785"/>
            <a:ext cx="5655013" cy="10528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BBD391-096C-45FF-A160-5A651899AEF9}"/>
              </a:ext>
            </a:extLst>
          </p:cNvPr>
          <p:cNvPicPr>
            <a:picLocks noChangeAspect="1"/>
          </p:cNvPicPr>
          <p:nvPr/>
        </p:nvPicPr>
        <p:blipFill>
          <a:blip r:embed="rId5"/>
          <a:stretch>
            <a:fillRect/>
          </a:stretch>
        </p:blipFill>
        <p:spPr>
          <a:xfrm>
            <a:off x="6240915" y="4280023"/>
            <a:ext cx="3019425" cy="1457325"/>
          </a:xfrm>
          <a:prstGeom prst="rect">
            <a:avLst/>
          </a:prstGeom>
        </p:spPr>
      </p:pic>
    </p:spTree>
    <p:extLst>
      <p:ext uri="{BB962C8B-B14F-4D97-AF65-F5344CB8AC3E}">
        <p14:creationId xmlns:p14="http://schemas.microsoft.com/office/powerpoint/2010/main" val="180589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29807-DCD2-46AF-9B75-C29A2C19DF8D}"/>
              </a:ext>
            </a:extLst>
          </p:cNvPr>
          <p:cNvSpPr>
            <a:spLocks noGrp="1"/>
          </p:cNvSpPr>
          <p:nvPr>
            <p:ph type="title" idx="4294967295"/>
          </p:nvPr>
        </p:nvSpPr>
        <p:spPr>
          <a:xfrm>
            <a:off x="654996" y="-641957"/>
            <a:ext cx="10058400" cy="3565525"/>
          </a:xfrm>
        </p:spPr>
        <p:txBody>
          <a:bodyPr/>
          <a:lstStyle/>
          <a:p>
            <a:r>
              <a:rPr lang="en-US" dirty="0"/>
              <a:t>Thank You!</a:t>
            </a:r>
            <a:br>
              <a:rPr lang="en-US" dirty="0"/>
            </a:br>
            <a:r>
              <a:rPr lang="en-US" dirty="0"/>
              <a:t>Questions?</a:t>
            </a:r>
            <a:br>
              <a:rPr lang="en-US" dirty="0"/>
            </a:br>
            <a:r>
              <a:rPr lang="en-US" dirty="0"/>
              <a:t> </a:t>
            </a:r>
          </a:p>
        </p:txBody>
      </p:sp>
      <p:pic>
        <p:nvPicPr>
          <p:cNvPr id="6146" name="Picture 2" descr="Image result for pilot whale">
            <a:extLst>
              <a:ext uri="{FF2B5EF4-FFF2-40B4-BE49-F238E27FC236}">
                <a16:creationId xmlns:a16="http://schemas.microsoft.com/office/drawing/2014/main" id="{302F34EF-DECC-4274-8C61-EA9EE34BE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449" y="718248"/>
            <a:ext cx="7465160" cy="4976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3AD563-C8CF-41DA-B6DA-7FE25266DCF9}"/>
              </a:ext>
            </a:extLst>
          </p:cNvPr>
          <p:cNvSpPr txBox="1"/>
          <p:nvPr/>
        </p:nvSpPr>
        <p:spPr>
          <a:xfrm>
            <a:off x="10935860" y="5695021"/>
            <a:ext cx="489749"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2246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9CE4-12E0-4C45-B707-C595681D3521}"/>
              </a:ext>
            </a:extLst>
          </p:cNvPr>
          <p:cNvSpPr>
            <a:spLocks noGrp="1"/>
          </p:cNvSpPr>
          <p:nvPr>
            <p:ph type="title"/>
          </p:nvPr>
        </p:nvSpPr>
        <p:spPr/>
        <p:txBody>
          <a:bodyPr>
            <a:normAutofit/>
          </a:bodyPr>
          <a:lstStyle/>
          <a:p>
            <a:r>
              <a:rPr lang="en-US" dirty="0"/>
              <a:t>Digital Acoustic Recording Tag (DTAG)</a:t>
            </a:r>
          </a:p>
        </p:txBody>
      </p:sp>
      <p:pic>
        <p:nvPicPr>
          <p:cNvPr id="4" name="Picture 3">
            <a:extLst>
              <a:ext uri="{FF2B5EF4-FFF2-40B4-BE49-F238E27FC236}">
                <a16:creationId xmlns:a16="http://schemas.microsoft.com/office/drawing/2014/main" id="{3874DD3C-CFF0-4379-8732-0413DCB670B5}"/>
              </a:ext>
            </a:extLst>
          </p:cNvPr>
          <p:cNvPicPr>
            <a:picLocks noChangeAspect="1"/>
          </p:cNvPicPr>
          <p:nvPr/>
        </p:nvPicPr>
        <p:blipFill>
          <a:blip r:embed="rId3"/>
          <a:stretch>
            <a:fillRect/>
          </a:stretch>
        </p:blipFill>
        <p:spPr>
          <a:xfrm>
            <a:off x="3224510" y="1845734"/>
            <a:ext cx="4899546" cy="4153131"/>
          </a:xfrm>
          <a:prstGeom prst="rect">
            <a:avLst/>
          </a:prstGeom>
        </p:spPr>
      </p:pic>
      <p:sp>
        <p:nvSpPr>
          <p:cNvPr id="6" name="TextBox 5">
            <a:extLst>
              <a:ext uri="{FF2B5EF4-FFF2-40B4-BE49-F238E27FC236}">
                <a16:creationId xmlns:a16="http://schemas.microsoft.com/office/drawing/2014/main" id="{F1B4DF9F-BEFC-40F2-87FD-DD08A43B1B5F}"/>
              </a:ext>
            </a:extLst>
          </p:cNvPr>
          <p:cNvSpPr txBox="1"/>
          <p:nvPr/>
        </p:nvSpPr>
        <p:spPr>
          <a:xfrm>
            <a:off x="7878328" y="5984128"/>
            <a:ext cx="491456" cy="246221"/>
          </a:xfrm>
          <a:prstGeom prst="rect">
            <a:avLst/>
          </a:prstGeom>
          <a:noFill/>
        </p:spPr>
        <p:txBody>
          <a:bodyPr wrap="square" rtlCol="0">
            <a:spAutoFit/>
          </a:bodyPr>
          <a:lstStyle/>
          <a:p>
            <a:r>
              <a:rPr lang="en-US" sz="1000" dirty="0"/>
              <a:t>[2]</a:t>
            </a:r>
          </a:p>
        </p:txBody>
      </p:sp>
    </p:spTree>
    <p:extLst>
      <p:ext uri="{BB962C8B-B14F-4D97-AF65-F5344CB8AC3E}">
        <p14:creationId xmlns:p14="http://schemas.microsoft.com/office/powerpoint/2010/main" val="231650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AA74-6615-48EF-95A0-F437409B67F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0E119090-5564-4C58-B3D6-BFDF819A2B12}"/>
              </a:ext>
            </a:extLst>
          </p:cNvPr>
          <p:cNvSpPr>
            <a:spLocks noGrp="1"/>
          </p:cNvSpPr>
          <p:nvPr>
            <p:ph idx="1"/>
          </p:nvPr>
        </p:nvSpPr>
        <p:spPr>
          <a:xfrm>
            <a:off x="1097280" y="1845734"/>
            <a:ext cx="2814320" cy="4023360"/>
          </a:xfrm>
        </p:spPr>
        <p:txBody>
          <a:bodyPr>
            <a:noAutofit/>
          </a:bodyPr>
          <a:lstStyle/>
          <a:p>
            <a:pPr marL="0" indent="0">
              <a:buNone/>
            </a:pPr>
            <a:r>
              <a:rPr lang="en-US" sz="2400" dirty="0"/>
              <a:t>Preexisting method: Manual classification</a:t>
            </a:r>
          </a:p>
          <a:p>
            <a:pPr marL="0" indent="0">
              <a:buNone/>
            </a:pPr>
            <a:r>
              <a:rPr lang="en-US" sz="2400" dirty="0">
                <a:solidFill>
                  <a:srgbClr val="FF0000"/>
                </a:solidFill>
                <a:latin typeface="Calibri" panose="020F0502020204030204" pitchFamily="34" charset="0"/>
                <a:cs typeface="Calibri" panose="020F0502020204030204" pitchFamily="34" charset="0"/>
              </a:rPr>
              <a:t>Problem: Manual review of DTAG audio is time consuming and requires a trained ear!</a:t>
            </a:r>
          </a:p>
          <a:p>
            <a:pPr marL="0" indent="0">
              <a:buNone/>
            </a:pPr>
            <a:r>
              <a:rPr lang="en-US" sz="2400" dirty="0">
                <a:solidFill>
                  <a:schemeClr val="accent3"/>
                </a:solidFill>
              </a:rPr>
              <a:t>Goal: create a workflow for automatic detection and classification of DTAG audio</a:t>
            </a:r>
          </a:p>
          <a:p>
            <a:pPr marL="0" indent="0">
              <a:buNone/>
            </a:pPr>
            <a:endParaRPr lang="en-US" sz="2400" dirty="0">
              <a:solidFill>
                <a:srgbClr val="FF0000"/>
              </a:solidFill>
              <a:latin typeface="Calibri" panose="020F0502020204030204" pitchFamily="34" charset="0"/>
              <a:cs typeface="Calibri" panose="020F0502020204030204" pitchFamily="34" charset="0"/>
            </a:endParaRPr>
          </a:p>
          <a:p>
            <a:pPr marL="0" indent="0">
              <a:buNone/>
            </a:pPr>
            <a:endParaRPr lang="en-US" sz="2400" dirty="0"/>
          </a:p>
        </p:txBody>
      </p:sp>
      <p:pic>
        <p:nvPicPr>
          <p:cNvPr id="9" name="ScreenCapture_3-6-2019 10.57.40 PM">
            <a:hlinkClick r:id="" action="ppaction://media"/>
            <a:extLst>
              <a:ext uri="{FF2B5EF4-FFF2-40B4-BE49-F238E27FC236}">
                <a16:creationId xmlns:a16="http://schemas.microsoft.com/office/drawing/2014/main" id="{8E5CD9AB-11AD-4772-8737-6AB6D37687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71544" y="1845734"/>
            <a:ext cx="7442200" cy="3429000"/>
          </a:xfrm>
          <a:prstGeom prst="rect">
            <a:avLst/>
          </a:prstGeom>
        </p:spPr>
      </p:pic>
    </p:spTree>
    <p:extLst>
      <p:ext uri="{BB962C8B-B14F-4D97-AF65-F5344CB8AC3E}">
        <p14:creationId xmlns:p14="http://schemas.microsoft.com/office/powerpoint/2010/main" val="1374014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9BBA-F419-4ECD-964C-FC2302D72B7B}"/>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91D893F2-F194-4C4A-B65B-B3C55104B58C}"/>
              </a:ext>
            </a:extLst>
          </p:cNvPr>
          <p:cNvSpPr>
            <a:spLocks noGrp="1"/>
          </p:cNvSpPr>
          <p:nvPr>
            <p:ph idx="1"/>
          </p:nvPr>
        </p:nvSpPr>
        <p:spPr/>
        <p:txBody>
          <a:bodyPr>
            <a:normAutofit fontScale="92500" lnSpcReduction="10000"/>
          </a:bodyPr>
          <a:lstStyle/>
          <a:p>
            <a:r>
              <a:rPr lang="en-US" sz="2400" dirty="0"/>
              <a:t>A) Classical techniques for Marine Mammal PAM</a:t>
            </a:r>
          </a:p>
          <a:p>
            <a:pPr lvl="1"/>
            <a:r>
              <a:rPr lang="en-US" sz="2200" dirty="0"/>
              <a:t>Whistles: contour analysis [3]</a:t>
            </a:r>
          </a:p>
          <a:p>
            <a:pPr lvl="1"/>
            <a:r>
              <a:rPr lang="en-US" sz="2200" dirty="0"/>
              <a:t>Buzzes: fundamental frequency and harmonics [4]</a:t>
            </a:r>
          </a:p>
          <a:p>
            <a:pPr lvl="1"/>
            <a:r>
              <a:rPr lang="en-US" sz="2200" dirty="0"/>
              <a:t>Feature extraction, Energy based algorithms, Hidden Markov Models, Gaussian Mixture Models, Information Entropy, Hilbert Huang Transform and more</a:t>
            </a:r>
          </a:p>
          <a:p>
            <a:r>
              <a:rPr lang="en-US" sz="2400" dirty="0"/>
              <a:t>B) Learning based approaches for other animal sounds</a:t>
            </a:r>
          </a:p>
          <a:p>
            <a:pPr lvl="1"/>
            <a:r>
              <a:rPr lang="en-US" sz="2200" dirty="0"/>
              <a:t>Convolution-LSTM hybrid network for elephant PAM [6]</a:t>
            </a:r>
          </a:p>
          <a:p>
            <a:pPr lvl="1"/>
            <a:r>
              <a:rPr lang="en-US" sz="2200" dirty="0"/>
              <a:t>Faster-RCNN for detection and k-means for classification for lab mice squeaks [7]</a:t>
            </a:r>
          </a:p>
          <a:p>
            <a:pPr lvl="1"/>
            <a:r>
              <a:rPr lang="en-US" sz="2200" dirty="0"/>
              <a:t>End-to-end feed forward CNN for marmoset monkey audio [8]</a:t>
            </a:r>
          </a:p>
          <a:p>
            <a:r>
              <a:rPr lang="en-US" sz="2400" dirty="0"/>
              <a:t>Although some results from learning based approaches with simultaneous detection and classification were successful, I chose to separate classification and detection for modularity and ability to experimentally validate each step separately.</a:t>
            </a:r>
            <a:endParaRPr lang="en-US" dirty="0"/>
          </a:p>
        </p:txBody>
      </p:sp>
    </p:spTree>
    <p:extLst>
      <p:ext uri="{BB962C8B-B14F-4D97-AF65-F5344CB8AC3E}">
        <p14:creationId xmlns:p14="http://schemas.microsoft.com/office/powerpoint/2010/main" val="31794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DB1EBC-E746-4088-97E4-C5F52D76B725}"/>
              </a:ext>
            </a:extLst>
          </p:cNvPr>
          <p:cNvSpPr>
            <a:spLocks noGrp="1"/>
          </p:cNvSpPr>
          <p:nvPr>
            <p:ph type="title"/>
          </p:nvPr>
        </p:nvSpPr>
        <p:spPr/>
        <p:txBody>
          <a:bodyPr/>
          <a:lstStyle/>
          <a:p>
            <a:r>
              <a:rPr lang="en-US" dirty="0"/>
              <a:t>Audio Pre-processing </a:t>
            </a:r>
          </a:p>
        </p:txBody>
      </p:sp>
      <p:sp>
        <p:nvSpPr>
          <p:cNvPr id="5" name="Text Placeholder 4">
            <a:extLst>
              <a:ext uri="{FF2B5EF4-FFF2-40B4-BE49-F238E27FC236}">
                <a16:creationId xmlns:a16="http://schemas.microsoft.com/office/drawing/2014/main" id="{015841A4-BC1C-47D9-84EE-8767CB8D0D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63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95E-8CAD-4D0C-A1F3-B3D8028F6021}"/>
              </a:ext>
            </a:extLst>
          </p:cNvPr>
          <p:cNvSpPr>
            <a:spLocks noGrp="1"/>
          </p:cNvSpPr>
          <p:nvPr>
            <p:ph type="title"/>
          </p:nvPr>
        </p:nvSpPr>
        <p:spPr/>
        <p:txBody>
          <a:bodyPr/>
          <a:lstStyle/>
          <a:p>
            <a:r>
              <a:rPr lang="en-US" dirty="0"/>
              <a:t>Segmenting Audio Clips</a:t>
            </a:r>
          </a:p>
        </p:txBody>
      </p:sp>
      <p:pic>
        <p:nvPicPr>
          <p:cNvPr id="4" name="Picture 3">
            <a:extLst>
              <a:ext uri="{FF2B5EF4-FFF2-40B4-BE49-F238E27FC236}">
                <a16:creationId xmlns:a16="http://schemas.microsoft.com/office/drawing/2014/main" id="{BD7A3197-3B5C-4CE5-BFE2-C030A985FBA9}"/>
              </a:ext>
            </a:extLst>
          </p:cNvPr>
          <p:cNvPicPr>
            <a:picLocks noChangeAspect="1"/>
          </p:cNvPicPr>
          <p:nvPr/>
        </p:nvPicPr>
        <p:blipFill rotWithShape="1">
          <a:blip r:embed="rId3"/>
          <a:srcRect b="57861"/>
          <a:stretch/>
        </p:blipFill>
        <p:spPr>
          <a:xfrm>
            <a:off x="1171727" y="2387047"/>
            <a:ext cx="2201816" cy="1511894"/>
          </a:xfrm>
          <a:prstGeom prst="rect">
            <a:avLst/>
          </a:prstGeom>
        </p:spPr>
      </p:pic>
      <p:pic>
        <p:nvPicPr>
          <p:cNvPr id="5" name="Picture 4">
            <a:extLst>
              <a:ext uri="{FF2B5EF4-FFF2-40B4-BE49-F238E27FC236}">
                <a16:creationId xmlns:a16="http://schemas.microsoft.com/office/drawing/2014/main" id="{ABCEEAB2-2D9B-41F1-8462-9F365FA09A61}"/>
              </a:ext>
            </a:extLst>
          </p:cNvPr>
          <p:cNvPicPr>
            <a:picLocks noChangeAspect="1"/>
          </p:cNvPicPr>
          <p:nvPr/>
        </p:nvPicPr>
        <p:blipFill>
          <a:blip r:embed="rId4"/>
          <a:stretch>
            <a:fillRect/>
          </a:stretch>
        </p:blipFill>
        <p:spPr>
          <a:xfrm>
            <a:off x="1114833" y="4479380"/>
            <a:ext cx="2292667" cy="1596790"/>
          </a:xfrm>
          <a:prstGeom prst="rect">
            <a:avLst/>
          </a:prstGeom>
        </p:spPr>
      </p:pic>
      <p:sp>
        <p:nvSpPr>
          <p:cNvPr id="7" name="Rectangle: Rounded Corners 6">
            <a:extLst>
              <a:ext uri="{FF2B5EF4-FFF2-40B4-BE49-F238E27FC236}">
                <a16:creationId xmlns:a16="http://schemas.microsoft.com/office/drawing/2014/main" id="{E2C5511A-BB9E-4BD0-AA71-6608E3238F23}"/>
              </a:ext>
            </a:extLst>
          </p:cNvPr>
          <p:cNvSpPr/>
          <p:nvPr/>
        </p:nvSpPr>
        <p:spPr>
          <a:xfrm>
            <a:off x="4243743" y="2938277"/>
            <a:ext cx="3166281" cy="1741055"/>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Raw Recording</a:t>
            </a:r>
          </a:p>
        </p:txBody>
      </p:sp>
      <p:sp>
        <p:nvSpPr>
          <p:cNvPr id="9" name="Rectangle: Rounded Corners 8">
            <a:extLst>
              <a:ext uri="{FF2B5EF4-FFF2-40B4-BE49-F238E27FC236}">
                <a16:creationId xmlns:a16="http://schemas.microsoft.com/office/drawing/2014/main" id="{B6A8DBF5-6025-4C4C-8DC8-0C4509E1DE1D}"/>
              </a:ext>
            </a:extLst>
          </p:cNvPr>
          <p:cNvSpPr/>
          <p:nvPr/>
        </p:nvSpPr>
        <p:spPr>
          <a:xfrm>
            <a:off x="8532324" y="2938276"/>
            <a:ext cx="3166281" cy="174105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Clipped Recording</a:t>
            </a:r>
          </a:p>
        </p:txBody>
      </p:sp>
      <p:sp>
        <p:nvSpPr>
          <p:cNvPr id="11" name="TextBox 10">
            <a:extLst>
              <a:ext uri="{FF2B5EF4-FFF2-40B4-BE49-F238E27FC236}">
                <a16:creationId xmlns:a16="http://schemas.microsoft.com/office/drawing/2014/main" id="{77365119-F60E-400D-B843-583E0C620A8C}"/>
              </a:ext>
            </a:extLst>
          </p:cNvPr>
          <p:cNvSpPr txBox="1"/>
          <p:nvPr/>
        </p:nvSpPr>
        <p:spPr>
          <a:xfrm>
            <a:off x="256892" y="4742118"/>
            <a:ext cx="774571" cy="954107"/>
          </a:xfrm>
          <a:prstGeom prst="rect">
            <a:avLst/>
          </a:prstGeom>
          <a:noFill/>
        </p:spPr>
        <p:txBody>
          <a:bodyPr wrap="none" rtlCol="0">
            <a:spAutoFit/>
          </a:bodyPr>
          <a:lstStyle/>
          <a:p>
            <a:r>
              <a:rPr lang="en-US" sz="2800" dirty="0">
                <a:solidFill>
                  <a:srgbClr val="FF0000"/>
                </a:solidFill>
              </a:rPr>
              <a:t>Log </a:t>
            </a:r>
          </a:p>
          <a:p>
            <a:r>
              <a:rPr lang="en-US" sz="2800" dirty="0">
                <a:solidFill>
                  <a:srgbClr val="FF0000"/>
                </a:solidFill>
              </a:rPr>
              <a:t>File</a:t>
            </a:r>
          </a:p>
        </p:txBody>
      </p:sp>
      <p:sp>
        <p:nvSpPr>
          <p:cNvPr id="12" name="TextBox 11">
            <a:extLst>
              <a:ext uri="{FF2B5EF4-FFF2-40B4-BE49-F238E27FC236}">
                <a16:creationId xmlns:a16="http://schemas.microsoft.com/office/drawing/2014/main" id="{AE6F8930-C1AF-4E55-9463-722AD3786B27}"/>
              </a:ext>
            </a:extLst>
          </p:cNvPr>
          <p:cNvSpPr txBox="1"/>
          <p:nvPr/>
        </p:nvSpPr>
        <p:spPr>
          <a:xfrm>
            <a:off x="116630" y="2771076"/>
            <a:ext cx="1055097" cy="954107"/>
          </a:xfrm>
          <a:prstGeom prst="rect">
            <a:avLst/>
          </a:prstGeom>
          <a:noFill/>
        </p:spPr>
        <p:txBody>
          <a:bodyPr wrap="none" rtlCol="0">
            <a:spAutoFit/>
          </a:bodyPr>
          <a:lstStyle/>
          <a:p>
            <a:r>
              <a:rPr lang="en-US" sz="2800" dirty="0">
                <a:solidFill>
                  <a:srgbClr val="FF0000"/>
                </a:solidFill>
              </a:rPr>
              <a:t>Audit </a:t>
            </a:r>
          </a:p>
          <a:p>
            <a:r>
              <a:rPr lang="en-US" sz="2800" dirty="0">
                <a:solidFill>
                  <a:srgbClr val="FF0000"/>
                </a:solidFill>
              </a:rPr>
              <a:t>File</a:t>
            </a:r>
          </a:p>
        </p:txBody>
      </p:sp>
      <p:sp>
        <p:nvSpPr>
          <p:cNvPr id="17" name="Arrow: Right 16">
            <a:extLst>
              <a:ext uri="{FF2B5EF4-FFF2-40B4-BE49-F238E27FC236}">
                <a16:creationId xmlns:a16="http://schemas.microsoft.com/office/drawing/2014/main" id="{0BCBEC19-748C-4EC6-B08C-22DFFA0EB408}"/>
              </a:ext>
            </a:extLst>
          </p:cNvPr>
          <p:cNvSpPr/>
          <p:nvPr/>
        </p:nvSpPr>
        <p:spPr>
          <a:xfrm rot="1189213">
            <a:off x="3253290" y="2888531"/>
            <a:ext cx="891409" cy="20412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0355D26-EF54-475E-A5C6-721A1D050C91}"/>
              </a:ext>
            </a:extLst>
          </p:cNvPr>
          <p:cNvSpPr/>
          <p:nvPr/>
        </p:nvSpPr>
        <p:spPr>
          <a:xfrm rot="19550338">
            <a:off x="3374853" y="4710459"/>
            <a:ext cx="800100" cy="18027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7F0A4A3-969E-4A07-8B6A-3AEACA4EB27B}"/>
              </a:ext>
            </a:extLst>
          </p:cNvPr>
          <p:cNvSpPr/>
          <p:nvPr/>
        </p:nvSpPr>
        <p:spPr>
          <a:xfrm>
            <a:off x="7580649" y="3718665"/>
            <a:ext cx="800100" cy="18027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CD2B01-94B3-4357-B04E-2CDAEE1C2A5D}"/>
              </a:ext>
            </a:extLst>
          </p:cNvPr>
          <p:cNvSpPr txBox="1"/>
          <p:nvPr/>
        </p:nvSpPr>
        <p:spPr>
          <a:xfrm>
            <a:off x="1171727" y="3832926"/>
            <a:ext cx="2108975" cy="369332"/>
          </a:xfrm>
          <a:prstGeom prst="rect">
            <a:avLst/>
          </a:prstGeom>
          <a:noFill/>
        </p:spPr>
        <p:txBody>
          <a:bodyPr wrap="none" rtlCol="0">
            <a:spAutoFit/>
          </a:bodyPr>
          <a:lstStyle/>
          <a:p>
            <a:r>
              <a:rPr lang="en-US" dirty="0">
                <a:solidFill>
                  <a:srgbClr val="FF0000"/>
                </a:solidFill>
              </a:rPr>
              <a:t>Start  Duration  Type</a:t>
            </a:r>
          </a:p>
        </p:txBody>
      </p:sp>
      <p:sp>
        <p:nvSpPr>
          <p:cNvPr id="21" name="TextBox 20">
            <a:extLst>
              <a:ext uri="{FF2B5EF4-FFF2-40B4-BE49-F238E27FC236}">
                <a16:creationId xmlns:a16="http://schemas.microsoft.com/office/drawing/2014/main" id="{1EB48CBC-3C68-465E-9FAC-623ABCF30439}"/>
              </a:ext>
            </a:extLst>
          </p:cNvPr>
          <p:cNvSpPr txBox="1"/>
          <p:nvPr/>
        </p:nvSpPr>
        <p:spPr>
          <a:xfrm>
            <a:off x="1009309" y="5891504"/>
            <a:ext cx="2209003" cy="369332"/>
          </a:xfrm>
          <a:prstGeom prst="rect">
            <a:avLst/>
          </a:prstGeom>
          <a:noFill/>
        </p:spPr>
        <p:txBody>
          <a:bodyPr wrap="none" rtlCol="0">
            <a:spAutoFit/>
          </a:bodyPr>
          <a:lstStyle/>
          <a:p>
            <a:r>
              <a:rPr lang="en-US" dirty="0">
                <a:solidFill>
                  <a:srgbClr val="FF0000"/>
                </a:solidFill>
              </a:rPr>
              <a:t>Filename		Length</a:t>
            </a:r>
          </a:p>
        </p:txBody>
      </p:sp>
      <p:sp>
        <p:nvSpPr>
          <p:cNvPr id="23" name="Rectangle: Rounded Corners 22">
            <a:extLst>
              <a:ext uri="{FF2B5EF4-FFF2-40B4-BE49-F238E27FC236}">
                <a16:creationId xmlns:a16="http://schemas.microsoft.com/office/drawing/2014/main" id="{7ED3CFDA-30B6-4772-895F-997C58D70528}"/>
              </a:ext>
            </a:extLst>
          </p:cNvPr>
          <p:cNvSpPr/>
          <p:nvPr/>
        </p:nvSpPr>
        <p:spPr>
          <a:xfrm>
            <a:off x="8615848" y="4818888"/>
            <a:ext cx="1499616" cy="1257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Buzz</a:t>
            </a:r>
          </a:p>
          <a:p>
            <a:pPr algn="ctr"/>
            <a:r>
              <a:rPr lang="en-US" dirty="0"/>
              <a:t>(1556)</a:t>
            </a:r>
          </a:p>
        </p:txBody>
      </p:sp>
      <p:sp>
        <p:nvSpPr>
          <p:cNvPr id="24" name="Rectangle: Rounded Corners 23">
            <a:extLst>
              <a:ext uri="{FF2B5EF4-FFF2-40B4-BE49-F238E27FC236}">
                <a16:creationId xmlns:a16="http://schemas.microsoft.com/office/drawing/2014/main" id="{83536ABC-42A2-4277-8BF8-A0A23CE0C272}"/>
              </a:ext>
            </a:extLst>
          </p:cNvPr>
          <p:cNvSpPr/>
          <p:nvPr/>
        </p:nvSpPr>
        <p:spPr>
          <a:xfrm>
            <a:off x="10198989" y="4800597"/>
            <a:ext cx="1499616" cy="1257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Minibuzz</a:t>
            </a:r>
            <a:endParaRPr lang="en-US" dirty="0"/>
          </a:p>
          <a:p>
            <a:pPr algn="ctr"/>
            <a:r>
              <a:rPr lang="en-US" dirty="0"/>
              <a:t>(423)</a:t>
            </a:r>
          </a:p>
        </p:txBody>
      </p:sp>
    </p:spTree>
    <p:extLst>
      <p:ext uri="{BB962C8B-B14F-4D97-AF65-F5344CB8AC3E}">
        <p14:creationId xmlns:p14="http://schemas.microsoft.com/office/powerpoint/2010/main" val="6816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58BD-B22F-4AEC-909D-EDB9AE929AF2}"/>
              </a:ext>
            </a:extLst>
          </p:cNvPr>
          <p:cNvSpPr>
            <a:spLocks noGrp="1"/>
          </p:cNvSpPr>
          <p:nvPr>
            <p:ph type="title"/>
          </p:nvPr>
        </p:nvSpPr>
        <p:spPr/>
        <p:txBody>
          <a:bodyPr/>
          <a:lstStyle/>
          <a:p>
            <a:r>
              <a:rPr lang="en-US" dirty="0"/>
              <a:t>High Pass Filter</a:t>
            </a:r>
          </a:p>
        </p:txBody>
      </p:sp>
      <p:pic>
        <p:nvPicPr>
          <p:cNvPr id="4" name="Content Placeholder 3">
            <a:extLst>
              <a:ext uri="{FF2B5EF4-FFF2-40B4-BE49-F238E27FC236}">
                <a16:creationId xmlns:a16="http://schemas.microsoft.com/office/drawing/2014/main" id="{9CC624BA-C723-4BB1-AD6A-11545F6C4168}"/>
              </a:ext>
            </a:extLst>
          </p:cNvPr>
          <p:cNvPicPr>
            <a:picLocks noGrp="1" noChangeAspect="1"/>
          </p:cNvPicPr>
          <p:nvPr>
            <p:ph idx="1"/>
          </p:nvPr>
        </p:nvPicPr>
        <p:blipFill rotWithShape="1">
          <a:blip r:embed="rId7"/>
          <a:srcRect t="17171"/>
          <a:stretch/>
        </p:blipFill>
        <p:spPr>
          <a:xfrm>
            <a:off x="6327627" y="2142565"/>
            <a:ext cx="4473871" cy="3331976"/>
          </a:xfrm>
          <a:prstGeom prst="rect">
            <a:avLst/>
          </a:prstGeom>
        </p:spPr>
      </p:pic>
      <p:sp>
        <p:nvSpPr>
          <p:cNvPr id="5" name="TextBox 4">
            <a:extLst>
              <a:ext uri="{FF2B5EF4-FFF2-40B4-BE49-F238E27FC236}">
                <a16:creationId xmlns:a16="http://schemas.microsoft.com/office/drawing/2014/main" id="{50FC327C-6A5B-4112-8175-72C9078CD648}"/>
              </a:ext>
            </a:extLst>
          </p:cNvPr>
          <p:cNvSpPr txBox="1"/>
          <p:nvPr/>
        </p:nvSpPr>
        <p:spPr>
          <a:xfrm>
            <a:off x="1165412" y="2142564"/>
            <a:ext cx="4698962"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Butterworth Filter</a:t>
            </a:r>
          </a:p>
          <a:p>
            <a:pPr marL="342900" indent="-342900">
              <a:buFont typeface="Arial" panose="020B0604020202020204" pitchFamily="34" charset="0"/>
              <a:buChar char="•"/>
            </a:pPr>
            <a:r>
              <a:rPr lang="en-US" sz="2400" dirty="0"/>
              <a:t>Cutoff frequency: 1 kHz </a:t>
            </a:r>
          </a:p>
          <a:p>
            <a:pPr marL="342900" indent="-342900">
              <a:buFont typeface="Arial" panose="020B0604020202020204" pitchFamily="34" charset="0"/>
              <a:buChar char="•"/>
            </a:pPr>
            <a:r>
              <a:rPr lang="en-US" sz="2400" dirty="0"/>
              <a:t>Cut out low frequency noise</a:t>
            </a:r>
          </a:p>
          <a:p>
            <a:endParaRPr lang="en-US" sz="2400" dirty="0"/>
          </a:p>
          <a:p>
            <a:endParaRPr lang="en-US" sz="2400" dirty="0"/>
          </a:p>
          <a:p>
            <a:r>
              <a:rPr lang="en-US" sz="2400" dirty="0"/>
              <a:t>Unfiltered</a:t>
            </a:r>
          </a:p>
          <a:p>
            <a:endParaRPr lang="en-US" sz="2400" dirty="0"/>
          </a:p>
          <a:p>
            <a:r>
              <a:rPr lang="en-US" sz="2400" dirty="0"/>
              <a:t>Filtered</a:t>
            </a:r>
          </a:p>
          <a:p>
            <a:endParaRPr lang="en-US" sz="2400" dirty="0"/>
          </a:p>
          <a:p>
            <a:pPr marL="342900" indent="-342900">
              <a:buFont typeface="Arial" panose="020B0604020202020204" pitchFamily="34" charset="0"/>
              <a:buChar char="•"/>
            </a:pPr>
            <a:r>
              <a:rPr lang="en-US" sz="2400" dirty="0">
                <a:latin typeface="Calibri" charset="0"/>
                <a:ea typeface="Calibri" charset="0"/>
                <a:cs typeface="Calibri" charset="0"/>
              </a:rPr>
              <a:t>STFT of filtered audio clips served as input to classification network</a:t>
            </a:r>
          </a:p>
          <a:p>
            <a:endParaRPr lang="en-US" sz="2400" dirty="0"/>
          </a:p>
        </p:txBody>
      </p:sp>
      <p:pic>
        <p:nvPicPr>
          <p:cNvPr id="6" name="F_gm209a_event90_buzz24">
            <a:hlinkClick r:id="" action="ppaction://media"/>
            <a:extLst>
              <a:ext uri="{FF2B5EF4-FFF2-40B4-BE49-F238E27FC236}">
                <a16:creationId xmlns:a16="http://schemas.microsoft.com/office/drawing/2014/main" id="{53FC367C-96EB-4101-B090-81A37D2ED3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8428" y="4778885"/>
            <a:ext cx="406400" cy="406400"/>
          </a:xfrm>
          <a:prstGeom prst="rect">
            <a:avLst/>
          </a:prstGeom>
        </p:spPr>
      </p:pic>
      <p:pic>
        <p:nvPicPr>
          <p:cNvPr id="7" name="gm209a_event90_buzz24">
            <a:hlinkClick r:id="" action="ppaction://media"/>
            <a:extLst>
              <a:ext uri="{FF2B5EF4-FFF2-40B4-BE49-F238E27FC236}">
                <a16:creationId xmlns:a16="http://schemas.microsoft.com/office/drawing/2014/main" id="{E473B64E-43B4-4F70-9A1F-85474968B4F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581628" y="4054386"/>
            <a:ext cx="406400" cy="406400"/>
          </a:xfrm>
          <a:prstGeom prst="rect">
            <a:avLst/>
          </a:prstGeom>
        </p:spPr>
      </p:pic>
      <p:sp>
        <p:nvSpPr>
          <p:cNvPr id="9" name="TextBox 8">
            <a:extLst>
              <a:ext uri="{FF2B5EF4-FFF2-40B4-BE49-F238E27FC236}">
                <a16:creationId xmlns:a16="http://schemas.microsoft.com/office/drawing/2014/main" id="{EF06FF77-E3A7-4DF7-B8A4-36446408A277}"/>
              </a:ext>
            </a:extLst>
          </p:cNvPr>
          <p:cNvSpPr txBox="1"/>
          <p:nvPr/>
        </p:nvSpPr>
        <p:spPr>
          <a:xfrm>
            <a:off x="6327627" y="5573829"/>
            <a:ext cx="4473871"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Magnitude and phase response of high-pass Butterworth filter, 1kHz cutoff frequency </a:t>
            </a:r>
          </a:p>
        </p:txBody>
      </p:sp>
    </p:spTree>
    <p:extLst>
      <p:ext uri="{BB962C8B-B14F-4D97-AF65-F5344CB8AC3E}">
        <p14:creationId xmlns:p14="http://schemas.microsoft.com/office/powerpoint/2010/main" val="1789538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0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B35FB-ADC0-4625-B006-409FD54DD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2300" y="1889760"/>
            <a:ext cx="6291566" cy="4194377"/>
          </a:xfrm>
          <a:prstGeom prst="rect">
            <a:avLst/>
          </a:prstGeom>
        </p:spPr>
      </p:pic>
      <p:pic>
        <p:nvPicPr>
          <p:cNvPr id="6" name="F_gm185b_event443_buzz1">
            <a:hlinkClick r:id="" action="ppaction://media"/>
            <a:extLst>
              <a:ext uri="{FF2B5EF4-FFF2-40B4-BE49-F238E27FC236}">
                <a16:creationId xmlns:a16="http://schemas.microsoft.com/office/drawing/2014/main" id="{D8413B43-C896-4E5E-85EC-C5E0F2978F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3042" y="523219"/>
            <a:ext cx="406400" cy="406400"/>
          </a:xfrm>
          <a:prstGeom prst="rect">
            <a:avLst/>
          </a:prstGeom>
        </p:spPr>
      </p:pic>
      <p:sp>
        <p:nvSpPr>
          <p:cNvPr id="7" name="TextBox 6">
            <a:extLst>
              <a:ext uri="{FF2B5EF4-FFF2-40B4-BE49-F238E27FC236}">
                <a16:creationId xmlns:a16="http://schemas.microsoft.com/office/drawing/2014/main" id="{5F6AE42B-2AB9-47EE-8D17-84CC5F93120F}"/>
              </a:ext>
            </a:extLst>
          </p:cNvPr>
          <p:cNvSpPr txBox="1"/>
          <p:nvPr/>
        </p:nvSpPr>
        <p:spPr>
          <a:xfrm>
            <a:off x="11340485" y="-1"/>
            <a:ext cx="851515" cy="523220"/>
          </a:xfrm>
          <a:prstGeom prst="rect">
            <a:avLst/>
          </a:prstGeom>
          <a:noFill/>
        </p:spPr>
        <p:txBody>
          <a:bodyPr wrap="none" rtlCol="0">
            <a:spAutoFit/>
          </a:bodyPr>
          <a:lstStyle/>
          <a:p>
            <a:r>
              <a:rPr lang="en-US" sz="2800" dirty="0"/>
              <a:t>Buzz</a:t>
            </a:r>
          </a:p>
        </p:txBody>
      </p:sp>
      <p:sp>
        <p:nvSpPr>
          <p:cNvPr id="2" name="Title 1">
            <a:extLst>
              <a:ext uri="{FF2B5EF4-FFF2-40B4-BE49-F238E27FC236}">
                <a16:creationId xmlns:a16="http://schemas.microsoft.com/office/drawing/2014/main" id="{D0974B4E-EEA4-4E74-9E5F-B27646E97DB9}"/>
              </a:ext>
            </a:extLst>
          </p:cNvPr>
          <p:cNvSpPr>
            <a:spLocks noGrp="1"/>
          </p:cNvSpPr>
          <p:nvPr>
            <p:ph type="title"/>
          </p:nvPr>
        </p:nvSpPr>
        <p:spPr/>
        <p:txBody>
          <a:bodyPr/>
          <a:lstStyle/>
          <a:p>
            <a:r>
              <a:rPr lang="en-US" dirty="0"/>
              <a:t>Buzz STFT</a:t>
            </a:r>
          </a:p>
        </p:txBody>
      </p:sp>
    </p:spTree>
    <p:extLst>
      <p:ext uri="{BB962C8B-B14F-4D97-AF65-F5344CB8AC3E}">
        <p14:creationId xmlns:p14="http://schemas.microsoft.com/office/powerpoint/2010/main" val="2770639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6"/>
                                        </p:tgtEl>
                                      </p:cBhvr>
                                    </p:cmd>
                                  </p:childTnLst>
                                </p:cTn>
                              </p:par>
                            </p:childTnLst>
                          </p:cTn>
                        </p:par>
                      </p:childTnLst>
                    </p:cTn>
                  </p:par>
                </p:childTnLst>
              </p:cTn>
              <p:nextCondLst>
                <p:cond evt="onClick" delay="0">
                  <p:tgtEl>
                    <p:spTgt spid="6"/>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4887</TotalTime>
  <Words>2870</Words>
  <Application>Microsoft Office PowerPoint</Application>
  <PresentationFormat>Widescreen</PresentationFormat>
  <Paragraphs>339</Paragraphs>
  <Slides>29</Slides>
  <Notes>29</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System Font Regular</vt:lpstr>
      <vt:lpstr>Arial</vt:lpstr>
      <vt:lpstr>Calibri</vt:lpstr>
      <vt:lpstr>Calibri Light</vt:lpstr>
      <vt:lpstr>Cambria Math</vt:lpstr>
      <vt:lpstr>Times New Roman</vt:lpstr>
      <vt:lpstr>Wingdings</vt:lpstr>
      <vt:lpstr>Retrospect</vt:lpstr>
      <vt:lpstr>Detecting and Classifying Short-finned Pilot Whale Acoustics with Deep Learning</vt:lpstr>
      <vt:lpstr>Short-finned Pilot Whales Globicephala macrorhynchus</vt:lpstr>
      <vt:lpstr>Digital Acoustic Recording Tag (DTAG)</vt:lpstr>
      <vt:lpstr>Background</vt:lpstr>
      <vt:lpstr>Literature Review</vt:lpstr>
      <vt:lpstr>Audio Pre-processing </vt:lpstr>
      <vt:lpstr>Segmenting Audio Clips</vt:lpstr>
      <vt:lpstr>High Pass Filter</vt:lpstr>
      <vt:lpstr>Buzz STFT</vt:lpstr>
      <vt:lpstr>Minibuzz STFT</vt:lpstr>
      <vt:lpstr>Mixing and sorting of 2010 training, testing and evaluation data</vt:lpstr>
      <vt:lpstr>Classification with Deep Learning</vt:lpstr>
      <vt:lpstr>Neural Network Model</vt:lpstr>
      <vt:lpstr>PowerPoint Presentation</vt:lpstr>
      <vt:lpstr>Convolutional Neural Network Model Summary </vt:lpstr>
      <vt:lpstr>PowerPoint Presentation</vt:lpstr>
      <vt:lpstr>Classification Results</vt:lpstr>
      <vt:lpstr>PowerPoint Presentation</vt:lpstr>
      <vt:lpstr>PowerPoint Presentation</vt:lpstr>
      <vt:lpstr>PowerPoint Presentation</vt:lpstr>
      <vt:lpstr>Detection in the Time Domain</vt:lpstr>
      <vt:lpstr>Event Detection: Auditok library</vt:lpstr>
      <vt:lpstr>Detection Results</vt:lpstr>
      <vt:lpstr>Performance Metrics</vt:lpstr>
      <vt:lpstr>Detection Evaluation</vt:lpstr>
      <vt:lpstr>Future Work</vt:lpstr>
      <vt:lpstr>References</vt:lpstr>
      <vt:lpstr>Acknowledgements </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Globicephala macrorhynchus acoustics</dc:title>
  <dc:creator>Jeff Pan</dc:creator>
  <cp:lastModifiedBy>Jeff Pan</cp:lastModifiedBy>
  <cp:revision>115</cp:revision>
  <dcterms:created xsi:type="dcterms:W3CDTF">2019-03-06T22:07:14Z</dcterms:created>
  <dcterms:modified xsi:type="dcterms:W3CDTF">2020-04-22T06:26:57Z</dcterms:modified>
</cp:coreProperties>
</file>